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6" r:id="rId2"/>
    <p:sldId id="273" r:id="rId3"/>
    <p:sldId id="318" r:id="rId4"/>
    <p:sldId id="258" r:id="rId5"/>
    <p:sldId id="262" r:id="rId6"/>
    <p:sldId id="316" r:id="rId7"/>
    <p:sldId id="272" r:id="rId8"/>
    <p:sldId id="263" r:id="rId9"/>
    <p:sldId id="302" r:id="rId10"/>
    <p:sldId id="264" r:id="rId11"/>
    <p:sldId id="266" r:id="rId12"/>
    <p:sldId id="271" r:id="rId13"/>
    <p:sldId id="319" r:id="rId14"/>
    <p:sldId id="275" r:id="rId15"/>
    <p:sldId id="317" r:id="rId16"/>
    <p:sldId id="276" r:id="rId17"/>
    <p:sldId id="303" r:id="rId18"/>
    <p:sldId id="277" r:id="rId19"/>
    <p:sldId id="305" r:id="rId20"/>
    <p:sldId id="304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9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306" r:id="rId43"/>
    <p:sldId id="315" r:id="rId44"/>
    <p:sldId id="300" r:id="rId45"/>
    <p:sldId id="307" r:id="rId46"/>
    <p:sldId id="308" r:id="rId47"/>
    <p:sldId id="309" r:id="rId48"/>
    <p:sldId id="311" r:id="rId49"/>
    <p:sldId id="313" r:id="rId50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73"/>
    <a:srgbClr val="5D7E95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3" autoAdjust="0"/>
    <p:restoredTop sz="94673" autoAdjust="0"/>
  </p:normalViewPr>
  <p:slideViewPr>
    <p:cSldViewPr showGuides="1">
      <p:cViewPr varScale="1">
        <p:scale>
          <a:sx n="142" d="100"/>
          <a:sy n="142" d="100"/>
        </p:scale>
        <p:origin x="738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>
              <a:defRPr sz="1200"/>
            </a:lvl1pPr>
          </a:lstStyle>
          <a:p>
            <a:fld id="{F0F114CC-5063-4373-A468-4FFA6BDADAA9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6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>
              <a:defRPr sz="1200"/>
            </a:lvl1pPr>
          </a:lstStyle>
          <a:p>
            <a:fld id="{C8A149D7-7507-4A78-8AC0-3D55F805E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4692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>
              <a:defRPr sz="1200"/>
            </a:lvl1pPr>
          </a:lstStyle>
          <a:p>
            <a:fld id="{B9A1F78A-4CE6-4EF8-ADE6-6F2F8971EA54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6" tIns="46588" rIns="93176" bIns="4658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</p:spPr>
        <p:txBody>
          <a:bodyPr vert="horz" lIns="93176" tIns="46588" rIns="93176" bIns="4658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6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>
              <a:defRPr sz="1200"/>
            </a:lvl1pPr>
          </a:lstStyle>
          <a:p>
            <a:fld id="{8621BBDB-C51B-42E7-9C52-73EDE601D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29700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19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898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114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163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37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77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639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946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56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61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4577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645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554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0945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5543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4960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2562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8209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2654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3816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451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177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6772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0287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7815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4689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614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273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278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4897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9216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0529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4099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2626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27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2208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8781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447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9512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870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03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01484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68766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23218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93489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8702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9044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705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A1280B2-9F16-4009-9C14-11DB5E0A5947}"/>
              </a:ext>
            </a:extLst>
          </p:cNvPr>
          <p:cNvSpPr txBox="1">
            <a:spLocks/>
          </p:cNvSpPr>
          <p:nvPr userDrawn="1"/>
        </p:nvSpPr>
        <p:spPr>
          <a:xfrm>
            <a:off x="76200" y="4767263"/>
            <a:ext cx="381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230F4BC-400C-4AFC-9E06-D490BC4E34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899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2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16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250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hf sldNum="0" hdr="0" ftr="0" dt="0"/>
  <p:txStyles>
    <p:titleStyle>
      <a:lvl1pPr algn="ctr" defTabSz="91441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5" indent="-342905" algn="l" defTabSz="914411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0" indent="-285753" algn="l" defTabSz="914411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grantsmanagement.ny.gov/videos-grant-applicants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grantsmanagement.ny.gov/register-your-organization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grantsgateway@its.ny.gov" TargetMode="External"/><Relationship Id="rId5" Type="http://schemas.openxmlformats.org/officeDocument/2006/relationships/hyperlink" Target="mailto:grantsgateway@its.ny.gov?subject=Get%20Help%20/%20Contact%20Us" TargetMode="External"/><Relationship Id="rId4" Type="http://schemas.openxmlformats.org/officeDocument/2006/relationships/hyperlink" Target="mailto:DCJSFUNDING@dcjs.ny.gov" TargetMode="External"/><Relationship Id="rId9" Type="http://schemas.openxmlformats.org/officeDocument/2006/relationships/hyperlink" Target="https://grantsmanagement.ny.gov/live-webinar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DCJSGrantsUnitVoucheringInquiry@dcjs.ny.gov" TargetMode="External"/><Relationship Id="rId4" Type="http://schemas.openxmlformats.org/officeDocument/2006/relationships/hyperlink" Target="mailto:DCJSFUNDING@dcjs.ny.gov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criminaljustice.ny.gov/ofpa/applcntgrntfrms.html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criminaljustice.ny.gov/ofpa/performance-based-vouchering.html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y.newnycontracts.com/?TN=ny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criminaljustice.ny.gov/ofpa/applcntgrntfrms.html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Payments@osc.state.ny.us" TargetMode="External"/><Relationship Id="rId5" Type="http://schemas.openxmlformats.org/officeDocument/2006/relationships/hyperlink" Target="https://osc.state.ny.us/vendors/vendorselfservicesystem.htm" TargetMode="External"/><Relationship Id="rId4" Type="http://schemas.openxmlformats.org/officeDocument/2006/relationships/hyperlink" Target="https://esupplier.sfs.ny.gov/psp/fscm/SUPPLIER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CJSGrantsUnitVoucherInquiry@dcjs.ny.gov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304800" y="1257772"/>
            <a:ext cx="7696200" cy="1984414"/>
            <a:chOff x="304800" y="1617712"/>
            <a:chExt cx="7696200" cy="692180"/>
          </a:xfrm>
        </p:grpSpPr>
        <p:sp>
          <p:nvSpPr>
            <p:cNvPr id="10" name="TextBox 9"/>
            <p:cNvSpPr txBox="1"/>
            <p:nvPr/>
          </p:nvSpPr>
          <p:spPr>
            <a:xfrm>
              <a:off x="304800" y="1617712"/>
              <a:ext cx="7696200" cy="246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rgbClr val="002D7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Guidance for DCJS Grantees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4800" y="1891207"/>
              <a:ext cx="5791200" cy="41868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457206" indent="-457206">
                <a:buFont typeface="Arial" panose="020B0604020202020204" pitchFamily="34" charset="0"/>
                <a:buChar char="•"/>
              </a:pPr>
              <a:r>
                <a:rPr lang="en-US" sz="2400" b="1" dirty="0">
                  <a:solidFill>
                    <a:srgbClr val="6465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Prompt Contract Execution</a:t>
              </a:r>
            </a:p>
            <a:p>
              <a:pPr marL="457206" indent="-457206">
                <a:buFont typeface="Arial" panose="020B0604020202020204" pitchFamily="34" charset="0"/>
                <a:buChar char="•"/>
              </a:pPr>
              <a:r>
                <a:rPr lang="en-US" sz="2400" b="1" dirty="0">
                  <a:solidFill>
                    <a:srgbClr val="6465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Timely Voucher Payment </a:t>
              </a:r>
            </a:p>
            <a:p>
              <a:pPr marL="457206" indent="-457206">
                <a:buFont typeface="Arial" panose="020B0604020202020204" pitchFamily="34" charset="0"/>
                <a:buChar char="•"/>
              </a:pPr>
              <a:r>
                <a:rPr lang="en-US" sz="2400" b="1" dirty="0">
                  <a:solidFill>
                    <a:srgbClr val="6465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Grantee/Contract Auditing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0" y="4217246"/>
            <a:ext cx="9144000" cy="926253"/>
          </a:xfrm>
          <a:prstGeom prst="rect">
            <a:avLst/>
          </a:prstGeom>
          <a:solidFill>
            <a:srgbClr val="002D73"/>
          </a:solidFill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3847915"/>
            <a:ext cx="9144000" cy="369332"/>
          </a:xfrm>
          <a:prstGeom prst="rect">
            <a:avLst/>
          </a:prstGeom>
          <a:solidFill>
            <a:srgbClr val="5D7E95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33375" y="4278802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 2019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471352"/>
            <a:ext cx="3200400" cy="60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77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9767" y="663074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 of this Webinar: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04799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96467" y="1543081"/>
            <a:ext cx="8153400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Assist Grantees by providing information and instruction that will facilitate timely contract execution and voucher processing.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Provide an overall understanding of contracting with and receiving payments from DCJS.</a:t>
            </a:r>
          </a:p>
        </p:txBody>
      </p:sp>
    </p:spTree>
    <p:extLst>
      <p:ext uri="{BB962C8B-B14F-4D97-AF65-F5344CB8AC3E}">
        <p14:creationId xmlns:p14="http://schemas.microsoft.com/office/powerpoint/2010/main" val="3517759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9767" y="663074"/>
            <a:ext cx="8686800" cy="3293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Today’s Agenda</a:t>
            </a:r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sz="3200" b="1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Developing and Executing Local Assistance Contracts</a:t>
            </a: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Completing and Submitting Fiscal Paperwork for Processing and Payments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Grantee Audits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04799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42177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632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Introductions: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3048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858000" y="91440"/>
              <a:ext cx="2130552" cy="118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28600" y="1175325"/>
            <a:ext cx="8759952" cy="34778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Jodi Clark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DCJS Office of Program Development and Funding (OPDF)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Public Safety Grants Representative 2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Holly Stefaniak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DCJS Finance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Supervising Budget Analyst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Chris Amado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DCJS Finance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Chief Budgeting Analyst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John Clements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DCJS Office of Audit Services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Deputy Director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618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368819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04800" y="1352550"/>
            <a:ext cx="8153400" cy="92333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Rectangle 13">
            <a:extLst/>
          </p:cNvPr>
          <p:cNvSpPr/>
          <p:nvPr/>
        </p:nvSpPr>
        <p:spPr>
          <a:xfrm>
            <a:off x="76200" y="377880"/>
            <a:ext cx="8801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Grantees connect with many Offices within DCJS: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A896840-AA3A-4D52-80FA-BCD139DAA9AD}"/>
              </a:ext>
            </a:extLst>
          </p:cNvPr>
          <p:cNvGrpSpPr/>
          <p:nvPr/>
        </p:nvGrpSpPr>
        <p:grpSpPr>
          <a:xfrm>
            <a:off x="5241676" y="901286"/>
            <a:ext cx="1687821" cy="3575464"/>
            <a:chOff x="5241676" y="901286"/>
            <a:chExt cx="1687821" cy="3575464"/>
          </a:xfrm>
        </p:grpSpPr>
        <p:sp>
          <p:nvSpPr>
            <p:cNvPr id="16" name="Rectangle 15">
              <a:extLst/>
            </p:cNvPr>
            <p:cNvSpPr/>
            <p:nvPr/>
          </p:nvSpPr>
          <p:spPr>
            <a:xfrm>
              <a:off x="5241676" y="2115650"/>
              <a:ext cx="1687821" cy="23611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Process Claims for payments</a:t>
              </a:r>
            </a:p>
            <a:p>
              <a:pPr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Review Supporting Documentation</a:t>
              </a:r>
            </a:p>
            <a:p>
              <a:pPr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Reimbursemen</a:t>
              </a:r>
              <a:r>
                <a:rPr 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</p:txBody>
        </p:sp>
        <p:sp>
          <p:nvSpPr>
            <p:cNvPr id="19" name="Rectangle 18">
              <a:extLst/>
            </p:cNvPr>
            <p:cNvSpPr/>
            <p:nvPr/>
          </p:nvSpPr>
          <p:spPr>
            <a:xfrm>
              <a:off x="5251653" y="1282651"/>
              <a:ext cx="1677843" cy="81388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defRPr/>
              </a:pPr>
              <a:r>
                <a:rPr lang="en-US" sz="1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Finance Office</a:t>
              </a:r>
            </a:p>
          </p:txBody>
        </p:sp>
        <p:sp>
          <p:nvSpPr>
            <p:cNvPr id="26" name="Rectangle 25">
              <a:extLst/>
            </p:cNvPr>
            <p:cNvSpPr/>
            <p:nvPr/>
          </p:nvSpPr>
          <p:spPr>
            <a:xfrm>
              <a:off x="5277632" y="901286"/>
              <a:ext cx="1619076" cy="35139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Finance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ABB38ED-5D50-4D1C-8033-59B42F21A0C6}"/>
              </a:ext>
            </a:extLst>
          </p:cNvPr>
          <p:cNvGrpSpPr/>
          <p:nvPr/>
        </p:nvGrpSpPr>
        <p:grpSpPr>
          <a:xfrm>
            <a:off x="6988091" y="897317"/>
            <a:ext cx="1689184" cy="3564153"/>
            <a:chOff x="6988091" y="897317"/>
            <a:chExt cx="1689184" cy="3564153"/>
          </a:xfrm>
        </p:grpSpPr>
        <p:sp>
          <p:nvSpPr>
            <p:cNvPr id="17" name="Rectangle 16">
              <a:extLst/>
            </p:cNvPr>
            <p:cNvSpPr/>
            <p:nvPr/>
          </p:nvSpPr>
          <p:spPr>
            <a:xfrm>
              <a:off x="6988091" y="2096538"/>
              <a:ext cx="1689184" cy="236493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Conduct audits to ensure compliance with requirements of funding and contract</a:t>
              </a:r>
            </a:p>
          </p:txBody>
        </p:sp>
        <p:sp>
          <p:nvSpPr>
            <p:cNvPr id="22" name="Rectangle 21">
              <a:extLst/>
            </p:cNvPr>
            <p:cNvSpPr/>
            <p:nvPr/>
          </p:nvSpPr>
          <p:spPr>
            <a:xfrm>
              <a:off x="6988092" y="1282651"/>
              <a:ext cx="1689183" cy="81388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Office of Audit Services and Compliance</a:t>
              </a:r>
            </a:p>
          </p:txBody>
        </p:sp>
        <p:sp>
          <p:nvSpPr>
            <p:cNvPr id="27" name="Rectangle 26">
              <a:extLst/>
            </p:cNvPr>
            <p:cNvSpPr/>
            <p:nvPr/>
          </p:nvSpPr>
          <p:spPr>
            <a:xfrm>
              <a:off x="7019481" y="897317"/>
              <a:ext cx="1619076" cy="35139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Audit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917C45E-3197-46B5-85BD-08619DA5F73B}"/>
              </a:ext>
            </a:extLst>
          </p:cNvPr>
          <p:cNvGrpSpPr/>
          <p:nvPr/>
        </p:nvGrpSpPr>
        <p:grpSpPr>
          <a:xfrm>
            <a:off x="266700" y="897317"/>
            <a:ext cx="1558278" cy="3564151"/>
            <a:chOff x="266700" y="897317"/>
            <a:chExt cx="1558278" cy="3564151"/>
          </a:xfrm>
        </p:grpSpPr>
        <p:sp>
          <p:nvSpPr>
            <p:cNvPr id="21" name="Rectangle 20">
              <a:extLst/>
            </p:cNvPr>
            <p:cNvSpPr/>
            <p:nvPr/>
          </p:nvSpPr>
          <p:spPr>
            <a:xfrm>
              <a:off x="266700" y="1282650"/>
              <a:ext cx="1558278" cy="119870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Examples of other Offices that work in conjunction with OPDF to develop and manage programs</a:t>
              </a:r>
            </a:p>
          </p:txBody>
        </p:sp>
        <p:sp>
          <p:nvSpPr>
            <p:cNvPr id="23" name="Rectangle 22">
              <a:extLst/>
            </p:cNvPr>
            <p:cNvSpPr/>
            <p:nvPr/>
          </p:nvSpPr>
          <p:spPr>
            <a:xfrm>
              <a:off x="304800" y="897317"/>
              <a:ext cx="1487822" cy="35139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defRPr/>
              </a:pPr>
              <a:r>
                <a:rPr lang="en-US" sz="2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Program</a:t>
              </a:r>
            </a:p>
            <a:p>
              <a:pPr algn="ctr">
                <a:defRPr/>
              </a:pPr>
              <a:endParaRPr lang="en-US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Rectangle 27">
              <a:extLst/>
            </p:cNvPr>
            <p:cNvSpPr/>
            <p:nvPr/>
          </p:nvSpPr>
          <p:spPr>
            <a:xfrm>
              <a:off x="266700" y="2481351"/>
              <a:ext cx="1558278" cy="198011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>
              <a:normAutofit/>
            </a:bodyPr>
            <a:lstStyle/>
            <a:p>
              <a:pPr>
                <a:defRPr/>
              </a:pPr>
              <a:r>
                <a:rPr lang="en-US" sz="12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OPCA </a:t>
              </a: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Office of Probation and Correctional Alternatives</a:t>
              </a:r>
            </a:p>
            <a:p>
              <a:pPr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en-US" sz="12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OPS – </a:t>
              </a: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Office of Public Safety</a:t>
              </a:r>
            </a:p>
            <a:p>
              <a:pPr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en-US" sz="12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OVS</a:t>
              </a: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– Office of Victim Services</a:t>
              </a:r>
            </a:p>
            <a:p>
              <a:pPr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endParaRPr lang="en-US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endPara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39E15CC-507F-4699-BA20-7CC7DD46C646}"/>
              </a:ext>
            </a:extLst>
          </p:cNvPr>
          <p:cNvGrpSpPr/>
          <p:nvPr/>
        </p:nvGrpSpPr>
        <p:grpSpPr>
          <a:xfrm>
            <a:off x="1864644" y="897317"/>
            <a:ext cx="1655033" cy="3564153"/>
            <a:chOff x="1864644" y="897317"/>
            <a:chExt cx="1655033" cy="3564153"/>
          </a:xfrm>
        </p:grpSpPr>
        <p:sp>
          <p:nvSpPr>
            <p:cNvPr id="20" name="Rectangle 19">
              <a:extLst/>
            </p:cNvPr>
            <p:cNvSpPr/>
            <p:nvPr/>
          </p:nvSpPr>
          <p:spPr>
            <a:xfrm>
              <a:off x="1864644" y="1293348"/>
              <a:ext cx="1655033" cy="80318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Office of Program Development and Funding</a:t>
              </a:r>
            </a:p>
          </p:txBody>
        </p:sp>
        <p:sp>
          <p:nvSpPr>
            <p:cNvPr id="24" name="Rectangle 23">
              <a:extLst/>
            </p:cNvPr>
            <p:cNvSpPr/>
            <p:nvPr/>
          </p:nvSpPr>
          <p:spPr>
            <a:xfrm>
              <a:off x="1864645" y="897317"/>
              <a:ext cx="1645055" cy="35139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OPDF</a:t>
              </a:r>
            </a:p>
          </p:txBody>
        </p:sp>
        <p:sp>
          <p:nvSpPr>
            <p:cNvPr id="29" name="Rectangle 28">
              <a:extLst/>
            </p:cNvPr>
            <p:cNvSpPr/>
            <p:nvPr/>
          </p:nvSpPr>
          <p:spPr>
            <a:xfrm>
              <a:off x="1864645" y="2096538"/>
              <a:ext cx="1645055" cy="236493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Contract Development and  compliance</a:t>
              </a:r>
            </a:p>
            <a:p>
              <a:pPr marL="285753" indent="-285753">
                <a:buFont typeface="Arial" panose="020B0604020202020204" pitchFamily="34" charset="0"/>
                <a:buChar char="•"/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Budgets</a:t>
              </a:r>
            </a:p>
            <a:p>
              <a:pPr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Contract Monitoring/ Technical Assistance</a:t>
              </a:r>
            </a:p>
            <a:p>
              <a:pPr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endPara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A676658-D9D2-4EE6-B96A-BC0EE6C5884D}"/>
              </a:ext>
            </a:extLst>
          </p:cNvPr>
          <p:cNvGrpSpPr/>
          <p:nvPr/>
        </p:nvGrpSpPr>
        <p:grpSpPr>
          <a:xfrm>
            <a:off x="3559342" y="897317"/>
            <a:ext cx="1638178" cy="3564153"/>
            <a:chOff x="3559342" y="897317"/>
            <a:chExt cx="1638178" cy="3564153"/>
          </a:xfrm>
        </p:grpSpPr>
        <p:sp>
          <p:nvSpPr>
            <p:cNvPr id="18" name="Rectangle 17">
              <a:extLst/>
            </p:cNvPr>
            <p:cNvSpPr/>
            <p:nvPr/>
          </p:nvSpPr>
          <p:spPr>
            <a:xfrm>
              <a:off x="3559342" y="1293348"/>
              <a:ext cx="1635077" cy="80318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Office of Justice Research and Performance</a:t>
              </a:r>
            </a:p>
          </p:txBody>
        </p:sp>
        <p:sp>
          <p:nvSpPr>
            <p:cNvPr id="25" name="Rectangle 24">
              <a:extLst/>
            </p:cNvPr>
            <p:cNvSpPr/>
            <p:nvPr/>
          </p:nvSpPr>
          <p:spPr>
            <a:xfrm>
              <a:off x="3581723" y="897317"/>
              <a:ext cx="1579945" cy="35139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OJRP</a:t>
              </a:r>
            </a:p>
          </p:txBody>
        </p:sp>
        <p:sp>
          <p:nvSpPr>
            <p:cNvPr id="30" name="Rectangle 29">
              <a:extLst/>
            </p:cNvPr>
            <p:cNvSpPr/>
            <p:nvPr/>
          </p:nvSpPr>
          <p:spPr>
            <a:xfrm>
              <a:off x="3559343" y="2096538"/>
              <a:ext cx="1638177" cy="2364932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Quarterly Case Specific data submission</a:t>
              </a:r>
            </a:p>
            <a:p>
              <a:pPr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Feedback reports</a:t>
              </a:r>
            </a:p>
            <a:p>
              <a:pPr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Fidelity Assessments</a:t>
              </a:r>
            </a:p>
            <a:p>
              <a:pPr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Recidivism studies</a:t>
              </a:r>
            </a:p>
            <a:p>
              <a:pPr>
                <a:defRPr/>
              </a:pPr>
              <a:endPara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493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19050"/>
            <a:ext cx="9144000" cy="368819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04800" y="1352550"/>
            <a:ext cx="8153400" cy="92333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Rectangle 13">
            <a:extLst/>
          </p:cNvPr>
          <p:cNvSpPr/>
          <p:nvPr/>
        </p:nvSpPr>
        <p:spPr>
          <a:xfrm>
            <a:off x="76200" y="377880"/>
            <a:ext cx="88011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Webinar will introduce 3 offices within DCJS that work with Grantees: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A896840-AA3A-4D52-80FA-BCD139DAA9AD}"/>
              </a:ext>
            </a:extLst>
          </p:cNvPr>
          <p:cNvGrpSpPr/>
          <p:nvPr/>
        </p:nvGrpSpPr>
        <p:grpSpPr>
          <a:xfrm>
            <a:off x="5241676" y="1206088"/>
            <a:ext cx="1687821" cy="3423062"/>
            <a:chOff x="5241676" y="901286"/>
            <a:chExt cx="1687821" cy="3575464"/>
          </a:xfrm>
        </p:grpSpPr>
        <p:sp>
          <p:nvSpPr>
            <p:cNvPr id="16" name="Rectangle 15">
              <a:extLst/>
            </p:cNvPr>
            <p:cNvSpPr/>
            <p:nvPr/>
          </p:nvSpPr>
          <p:spPr>
            <a:xfrm>
              <a:off x="5241676" y="2115650"/>
              <a:ext cx="1687821" cy="23611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Process Claims for payments</a:t>
              </a:r>
            </a:p>
            <a:p>
              <a:pPr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Review Supporting Documentation</a:t>
              </a:r>
            </a:p>
            <a:p>
              <a:pPr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Reimbursemen</a:t>
              </a:r>
              <a:r>
                <a:rPr 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</p:txBody>
        </p:sp>
        <p:sp>
          <p:nvSpPr>
            <p:cNvPr id="19" name="Rectangle 18">
              <a:extLst/>
            </p:cNvPr>
            <p:cNvSpPr/>
            <p:nvPr/>
          </p:nvSpPr>
          <p:spPr>
            <a:xfrm>
              <a:off x="5251653" y="1282651"/>
              <a:ext cx="1677843" cy="81388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defRPr/>
              </a:pPr>
              <a:r>
                <a:rPr lang="en-US" sz="1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Finance Office</a:t>
              </a:r>
            </a:p>
          </p:txBody>
        </p:sp>
        <p:sp>
          <p:nvSpPr>
            <p:cNvPr id="26" name="Rectangle 25">
              <a:extLst/>
            </p:cNvPr>
            <p:cNvSpPr/>
            <p:nvPr/>
          </p:nvSpPr>
          <p:spPr>
            <a:xfrm>
              <a:off x="5277632" y="901286"/>
              <a:ext cx="1619076" cy="35139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Finance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ABB38ED-5D50-4D1C-8033-59B42F21A0C6}"/>
              </a:ext>
            </a:extLst>
          </p:cNvPr>
          <p:cNvGrpSpPr/>
          <p:nvPr/>
        </p:nvGrpSpPr>
        <p:grpSpPr>
          <a:xfrm>
            <a:off x="6988091" y="1202119"/>
            <a:ext cx="1689184" cy="3427031"/>
            <a:chOff x="6988091" y="897317"/>
            <a:chExt cx="1689184" cy="3564153"/>
          </a:xfrm>
        </p:grpSpPr>
        <p:sp>
          <p:nvSpPr>
            <p:cNvPr id="17" name="Rectangle 16">
              <a:extLst/>
            </p:cNvPr>
            <p:cNvSpPr/>
            <p:nvPr/>
          </p:nvSpPr>
          <p:spPr>
            <a:xfrm>
              <a:off x="6988091" y="2096538"/>
              <a:ext cx="1689184" cy="236493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Conduct audits to ensure compliance with requirements of funding and contract</a:t>
              </a:r>
            </a:p>
          </p:txBody>
        </p:sp>
        <p:sp>
          <p:nvSpPr>
            <p:cNvPr id="22" name="Rectangle 21">
              <a:extLst/>
            </p:cNvPr>
            <p:cNvSpPr/>
            <p:nvPr/>
          </p:nvSpPr>
          <p:spPr>
            <a:xfrm>
              <a:off x="6988092" y="1282651"/>
              <a:ext cx="1689183" cy="81388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Office of Audit Services and Compliance</a:t>
              </a:r>
            </a:p>
          </p:txBody>
        </p:sp>
        <p:sp>
          <p:nvSpPr>
            <p:cNvPr id="27" name="Rectangle 26">
              <a:extLst/>
            </p:cNvPr>
            <p:cNvSpPr/>
            <p:nvPr/>
          </p:nvSpPr>
          <p:spPr>
            <a:xfrm>
              <a:off x="7019481" y="897317"/>
              <a:ext cx="1619076" cy="35139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Audit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39E15CC-507F-4699-BA20-7CC7DD46C646}"/>
              </a:ext>
            </a:extLst>
          </p:cNvPr>
          <p:cNvGrpSpPr/>
          <p:nvPr/>
        </p:nvGrpSpPr>
        <p:grpSpPr>
          <a:xfrm>
            <a:off x="1864644" y="1202119"/>
            <a:ext cx="1655033" cy="3427031"/>
            <a:chOff x="1864644" y="897317"/>
            <a:chExt cx="1655033" cy="3564153"/>
          </a:xfrm>
        </p:grpSpPr>
        <p:sp>
          <p:nvSpPr>
            <p:cNvPr id="20" name="Rectangle 19">
              <a:extLst/>
            </p:cNvPr>
            <p:cNvSpPr/>
            <p:nvPr/>
          </p:nvSpPr>
          <p:spPr>
            <a:xfrm>
              <a:off x="1864644" y="1293348"/>
              <a:ext cx="1655033" cy="80318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Office of Program Development and Funding</a:t>
              </a:r>
            </a:p>
          </p:txBody>
        </p:sp>
        <p:sp>
          <p:nvSpPr>
            <p:cNvPr id="24" name="Rectangle 23">
              <a:extLst/>
            </p:cNvPr>
            <p:cNvSpPr/>
            <p:nvPr/>
          </p:nvSpPr>
          <p:spPr>
            <a:xfrm>
              <a:off x="1864645" y="897317"/>
              <a:ext cx="1645055" cy="35139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OPDF</a:t>
              </a:r>
            </a:p>
          </p:txBody>
        </p:sp>
        <p:sp>
          <p:nvSpPr>
            <p:cNvPr id="29" name="Rectangle 28">
              <a:extLst/>
            </p:cNvPr>
            <p:cNvSpPr/>
            <p:nvPr/>
          </p:nvSpPr>
          <p:spPr>
            <a:xfrm>
              <a:off x="1864645" y="2096538"/>
              <a:ext cx="1645055" cy="236493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Contract Development and compliance</a:t>
              </a:r>
            </a:p>
            <a:p>
              <a:pPr marL="285753" indent="-285753">
                <a:buFont typeface="Arial" panose="020B0604020202020204" pitchFamily="34" charset="0"/>
                <a:buChar char="•"/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Budgets</a:t>
              </a:r>
            </a:p>
            <a:p>
              <a:pPr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Contract Monitoring/ Technical Assistance</a:t>
              </a:r>
            </a:p>
            <a:p>
              <a:pPr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endPara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6447119-8D91-4F22-81BE-CC8FD6DEA44A}"/>
              </a:ext>
            </a:extLst>
          </p:cNvPr>
          <p:cNvGrpSpPr/>
          <p:nvPr/>
        </p:nvGrpSpPr>
        <p:grpSpPr>
          <a:xfrm>
            <a:off x="266700" y="1202117"/>
            <a:ext cx="4930820" cy="3427033"/>
            <a:chOff x="266700" y="897317"/>
            <a:chExt cx="4930820" cy="356415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917C45E-3197-46B5-85BD-08619DA5F73B}"/>
                </a:ext>
              </a:extLst>
            </p:cNvPr>
            <p:cNvGrpSpPr/>
            <p:nvPr/>
          </p:nvGrpSpPr>
          <p:grpSpPr>
            <a:xfrm>
              <a:off x="266700" y="897317"/>
              <a:ext cx="1558278" cy="3564151"/>
              <a:chOff x="266700" y="897317"/>
              <a:chExt cx="1558278" cy="3564151"/>
            </a:xfrm>
          </p:grpSpPr>
          <p:sp>
            <p:nvSpPr>
              <p:cNvPr id="21" name="Rectangle 20">
                <a:extLst/>
              </p:cNvPr>
              <p:cNvSpPr/>
              <p:nvPr/>
            </p:nvSpPr>
            <p:spPr>
              <a:xfrm>
                <a:off x="266700" y="1282650"/>
                <a:ext cx="1558278" cy="1198701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1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Examples of other Offices that work in conjunction with OPDF to develop and manage programs</a:t>
                </a:r>
              </a:p>
            </p:txBody>
          </p:sp>
          <p:sp>
            <p:nvSpPr>
              <p:cNvPr id="23" name="Rectangle 22">
                <a:extLst/>
              </p:cNvPr>
              <p:cNvSpPr/>
              <p:nvPr/>
            </p:nvSpPr>
            <p:spPr>
              <a:xfrm>
                <a:off x="304800" y="897317"/>
                <a:ext cx="1487822" cy="351395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defRPr/>
                </a:pPr>
                <a:r>
                  <a:rPr lang="en-US" sz="24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Program</a:t>
                </a:r>
              </a:p>
              <a:p>
                <a:pPr algn="ctr">
                  <a:defRPr/>
                </a:pPr>
                <a:endParaRPr lang="en-US" sz="2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Rectangle 27">
                <a:extLst/>
              </p:cNvPr>
              <p:cNvSpPr/>
              <p:nvPr/>
            </p:nvSpPr>
            <p:spPr>
              <a:xfrm>
                <a:off x="266700" y="2481351"/>
                <a:ext cx="1558278" cy="1980117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>
                <a:normAutofit lnSpcReduction="10000"/>
              </a:bodyPr>
              <a:lstStyle/>
              <a:p>
                <a:pPr>
                  <a:defRPr/>
                </a:pPr>
                <a:r>
                  <a:rPr lang="en-US" sz="1200" b="1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OPCA </a:t>
                </a:r>
                <a:r>
                  <a:rPr lang="en-US" sz="1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– Office of Probation and Correctional Alternatives</a:t>
                </a:r>
              </a:p>
              <a:p>
                <a:pPr>
                  <a:defRPr/>
                </a:pPr>
                <a:endPara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r>
                  <a:rPr lang="en-US" sz="1200" b="1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OPS – </a:t>
                </a:r>
                <a:r>
                  <a:rPr lang="en-US" sz="1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Office of Public Safety</a:t>
                </a:r>
              </a:p>
              <a:p>
                <a:pPr>
                  <a:defRPr/>
                </a:pPr>
                <a:endPara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r>
                  <a:rPr lang="en-US" sz="1200" b="1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OVS</a:t>
                </a:r>
                <a:r>
                  <a:rPr lang="en-US" sz="1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– Office of Victim Services</a:t>
                </a:r>
              </a:p>
              <a:p>
                <a:pPr>
                  <a:defRPr/>
                </a:pPr>
                <a:endPara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en-US" sz="12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A676658-D9D2-4EE6-B96A-BC0EE6C5884D}"/>
                </a:ext>
              </a:extLst>
            </p:cNvPr>
            <p:cNvGrpSpPr/>
            <p:nvPr/>
          </p:nvGrpSpPr>
          <p:grpSpPr>
            <a:xfrm>
              <a:off x="3559342" y="897317"/>
              <a:ext cx="1638178" cy="3564153"/>
              <a:chOff x="3559342" y="897317"/>
              <a:chExt cx="1638178" cy="3564153"/>
            </a:xfrm>
          </p:grpSpPr>
          <p:sp>
            <p:nvSpPr>
              <p:cNvPr id="18" name="Rectangle 17">
                <a:extLst/>
              </p:cNvPr>
              <p:cNvSpPr/>
              <p:nvPr/>
            </p:nvSpPr>
            <p:spPr>
              <a:xfrm>
                <a:off x="3559342" y="1293348"/>
                <a:ext cx="1635077" cy="803189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14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Office of Justice Research and Performance</a:t>
                </a:r>
              </a:p>
            </p:txBody>
          </p:sp>
          <p:sp>
            <p:nvSpPr>
              <p:cNvPr id="25" name="Rectangle 24">
                <a:extLst/>
              </p:cNvPr>
              <p:cNvSpPr/>
              <p:nvPr/>
            </p:nvSpPr>
            <p:spPr>
              <a:xfrm>
                <a:off x="3581723" y="897317"/>
                <a:ext cx="1579945" cy="351395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en-US" sz="24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OJRP</a:t>
                </a:r>
              </a:p>
            </p:txBody>
          </p:sp>
          <p:sp>
            <p:nvSpPr>
              <p:cNvPr id="30" name="Rectangle 29">
                <a:extLst/>
              </p:cNvPr>
              <p:cNvSpPr/>
              <p:nvPr/>
            </p:nvSpPr>
            <p:spPr>
              <a:xfrm>
                <a:off x="3559343" y="2096538"/>
                <a:ext cx="1638177" cy="236493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en-US" sz="1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Quarterly Case Specific data submission</a:t>
                </a:r>
              </a:p>
              <a:p>
                <a:pPr>
                  <a:defRPr/>
                </a:pPr>
                <a:endPara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r>
                  <a:rPr lang="en-US" sz="1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Feedback reports</a:t>
                </a:r>
              </a:p>
              <a:p>
                <a:pPr>
                  <a:defRPr/>
                </a:pPr>
                <a:endPara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r>
                  <a:rPr lang="en-US" sz="1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Fidelity Assessments</a:t>
                </a:r>
              </a:p>
              <a:p>
                <a:pPr>
                  <a:defRPr/>
                </a:pPr>
                <a:endPara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r>
                  <a:rPr lang="en-US" sz="1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Recidivism studies</a:t>
                </a:r>
              </a:p>
              <a:p>
                <a:pPr>
                  <a:defRPr/>
                </a:pPr>
                <a:endParaRPr 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70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73148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225707" y="361950"/>
            <a:ext cx="8692585" cy="566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308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NYS Division of Criminal Justice:</a:t>
            </a:r>
            <a:endParaRPr lang="en-US" sz="3080" b="1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1099" y="1348911"/>
            <a:ext cx="6781800" cy="390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ts val="660"/>
              </a:spcBef>
              <a:defRPr/>
            </a:pPr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Mission Statement</a:t>
            </a:r>
          </a:p>
          <a:p>
            <a:pPr algn="ctr">
              <a:spcBef>
                <a:spcPts val="660"/>
              </a:spcBef>
              <a:defRPr/>
            </a:pPr>
            <a:endParaRPr lang="en-US" altLang="en-US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6">
              <a:defRPr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New York State Division of Criminal Justice Services (DCJS) has a mission to enhance public safety by providing resources and services that inform decision making and improve the quality of the criminal justice system.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6" algn="ctr"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6">
              <a:lnSpc>
                <a:spcPct val="80000"/>
              </a:lnSpc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6935" lvl="1" indent="-376243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977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810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53924" y="504813"/>
            <a:ext cx="8836152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32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DCJS Office of Program Development and Funding (OPDF):</a:t>
            </a:r>
            <a:endParaRPr lang="en-US" sz="32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63913" y="1798176"/>
            <a:ext cx="6338047" cy="1459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60"/>
              </a:spcAft>
              <a:defRPr/>
            </a:pPr>
            <a:endParaRPr lang="en-US" altLang="en-US" sz="11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60"/>
              </a:spcAft>
              <a:defRPr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Administration of more than 30 local grant programs with annual funding of approximately $200 million.</a:t>
            </a:r>
          </a:p>
        </p:txBody>
      </p:sp>
    </p:spTree>
    <p:extLst>
      <p:ext uri="{BB962C8B-B14F-4D97-AF65-F5344CB8AC3E}">
        <p14:creationId xmlns:p14="http://schemas.microsoft.com/office/powerpoint/2010/main" val="2319305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73148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225707" y="361950"/>
            <a:ext cx="8692585" cy="566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308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DCJS OPDF</a:t>
            </a:r>
            <a:r>
              <a:rPr lang="en-US" altLang="en-US" sz="308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3080" b="1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2839" y="936110"/>
            <a:ext cx="8498320" cy="333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0692" lvl="1" algn="ctr">
              <a:spcAft>
                <a:spcPts val="660"/>
              </a:spcAft>
              <a:defRPr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92" lvl="1" algn="ctr">
              <a:spcAft>
                <a:spcPts val="660"/>
              </a:spcAft>
              <a:defRPr/>
            </a:pP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6935" lvl="1" indent="-376243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Administering State and Federal grant programs aimed at crime prevention and control.</a:t>
            </a:r>
          </a:p>
          <a:p>
            <a:pPr marL="796935" lvl="1" indent="-376243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Coordinating the effective and efficient distribution of State and Federal funds.</a:t>
            </a:r>
          </a:p>
          <a:p>
            <a:pPr marL="796935" lvl="1" indent="-376243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Providing technical assistance and training to grant recipients.</a:t>
            </a: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6935" lvl="2" indent="-376243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Monitoring grantee performance and compliance with contract terms and 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nsuring the integrity of grant recipients.</a:t>
            </a:r>
          </a:p>
          <a:p>
            <a:pPr marL="796935" lvl="1" indent="-376243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Developing and executing contractual agreements with grant recipients.</a:t>
            </a:r>
          </a:p>
          <a:p>
            <a:pPr marL="796935" lvl="1" indent="-376243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51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332057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225707" y="419773"/>
            <a:ext cx="869258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32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OPDF Organization</a:t>
            </a:r>
            <a:r>
              <a:rPr lang="en-US" alt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3200" b="1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2839" y="920016"/>
            <a:ext cx="8498320" cy="3303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5528" indent="-374904">
              <a:spcAft>
                <a:spcPts val="660"/>
              </a:spcAft>
              <a:defRPr/>
            </a:pPr>
            <a:endParaRPr lang="en-US" alt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40 employees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80% Public Safety Grant Representatives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Office organized into five grant units, each administering contracts funded by various funding streams to support grant programs in given policy areas:</a:t>
            </a:r>
          </a:p>
          <a:p>
            <a:pPr marL="1252728" lvl="3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Law Enforcement &amp; Legal Services Unit</a:t>
            </a:r>
          </a:p>
          <a:p>
            <a:pPr marL="1252728" lvl="3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Community Corrections &amp; Re-entry Unit</a:t>
            </a:r>
          </a:p>
          <a:p>
            <a:pPr marL="1252728" lvl="3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VAWA/Victim Services Unit</a:t>
            </a:r>
          </a:p>
          <a:p>
            <a:pPr marL="1252728" lvl="3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State, Labs &amp; Federal Programs Unit</a:t>
            </a:r>
          </a:p>
          <a:p>
            <a:pPr marL="1252728" lvl="3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Administration Unit</a:t>
            </a:r>
          </a:p>
        </p:txBody>
      </p:sp>
    </p:spTree>
    <p:extLst>
      <p:ext uri="{BB962C8B-B14F-4D97-AF65-F5344CB8AC3E}">
        <p14:creationId xmlns:p14="http://schemas.microsoft.com/office/powerpoint/2010/main" val="487995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405825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228600" y="361950"/>
            <a:ext cx="869258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Grant Programs administered by OPDF: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944414"/>
            <a:ext cx="8839200" cy="490518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Gun Involved Violence Elimination (GIVE) Initiative 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Aid to Prosecution; New York Prosecutors Training Institute (NYPTI)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Aid to Defense; Indigent Legal Services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Motor Vehicle Theft &amp; Insurance Fraud Prevention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Crimes Against Revenue Program (CARP)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13A  Alternatives to Incarceration Programs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Recidivism and Incarceration Reduction Programs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Community Re-entry Task Forces 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Jail-Based CBI Programs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Employment Services Programs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Services, Training, Officers, Prosecution (STOP) Violence Against Women Act (VAWA)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Sexual Assault Services Program (SASP)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Sexual Assault Crisis and Prevention Programs</a:t>
            </a:r>
          </a:p>
          <a:p>
            <a:pPr marL="420624" lvl="1">
              <a:spcAft>
                <a:spcPts val="660"/>
              </a:spcAft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1">
              <a:spcAft>
                <a:spcPts val="660"/>
              </a:spcAft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lvl="1">
              <a:spcAft>
                <a:spcPts val="660"/>
              </a:spcAft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Byrne/JAG 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Juvenile Justice Title II 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Operation SNUG 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Aid to Crime Labs &amp; Coverdell 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Legislative Grants</a:t>
            </a:r>
          </a:p>
          <a:p>
            <a:pPr marL="628658" lvl="1" indent="-171452">
              <a:spcAft>
                <a:spcPts val="464"/>
              </a:spcAft>
              <a:buFont typeface="Arial" panose="020B0604020202020204" pitchFamily="34" charset="0"/>
              <a:buChar char="•"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605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401855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28575" y="513185"/>
            <a:ext cx="8692585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OPDF currently works with grantees to develop contracts using two contract management systems:</a:t>
            </a:r>
          </a:p>
          <a:p>
            <a:endParaRPr lang="en-US" sz="2400" b="1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1804" y="858460"/>
            <a:ext cx="8498320" cy="342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5528" indent="-374904">
              <a:spcAft>
                <a:spcPts val="660"/>
              </a:spcAft>
            </a:pP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DCJS Grants Management (GMS) System - OPDF manages the GMS; including registration of grantees, resetting log-in info and general maintenance of grantee accounts.</a:t>
            </a:r>
          </a:p>
          <a:p>
            <a:pPr marL="795528" lvl="1" indent="-374904">
              <a:spcAft>
                <a:spcPts val="660"/>
              </a:spcAft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lang="en-US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DCJSFUNDING@dcjs.ny.gov</a:t>
            </a:r>
            <a:r>
              <a:rPr lang="en-US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or (518) 457-9787</a:t>
            </a:r>
          </a:p>
          <a:p>
            <a:pPr marL="795528" lvl="1" indent="-374904">
              <a:spcAft>
                <a:spcPts val="660"/>
              </a:spcAft>
            </a:pPr>
            <a:endParaRPr lang="en-US" altLang="en-US" sz="14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NYS Grants Gateway - OPDF assists grantees with the transition to the statewide NYS Grants Gateway system; all grantees should begin registering in the Gateway, including municipalities.</a:t>
            </a:r>
            <a:r>
              <a:rPr lang="en-US" sz="1400" u="sng" dirty="0">
                <a:hlinkClick r:id="rId5"/>
              </a:rPr>
              <a:t> </a:t>
            </a:r>
            <a:r>
              <a:rPr lang="en-US" sz="1400" u="sng" dirty="0">
                <a:hlinkClick r:id="rId6"/>
              </a:rPr>
              <a:t>grantsgateway@its.ny.gov</a:t>
            </a:r>
            <a:r>
              <a:rPr lang="en-US" sz="1400" dirty="0"/>
              <a:t> or (518) 474-5595</a:t>
            </a:r>
          </a:p>
          <a:p>
            <a:pPr marL="1252728" lvl="3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hlinkClick r:id="rId7"/>
              </a:rPr>
              <a:t>https://grantsmanagement.ny.gov/register-your-organization</a:t>
            </a:r>
            <a:endParaRPr lang="en-US" sz="1400" dirty="0"/>
          </a:p>
          <a:p>
            <a:pPr marL="1252728" lvl="3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1400" u="sng" dirty="0">
                <a:hlinkClick r:id="rId8"/>
              </a:rPr>
              <a:t>https://grantsmanagement.ny.gov/videos-grant-applicants</a:t>
            </a:r>
            <a:endParaRPr lang="en-US" sz="1400" u="sng" dirty="0"/>
          </a:p>
          <a:p>
            <a:pPr marL="1252728" lvl="3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1400" u="sng" dirty="0">
                <a:hlinkClick r:id="rId9"/>
              </a:rPr>
              <a:t>https://grantsmanagement.ny.gov/live-webinars</a:t>
            </a:r>
            <a:endParaRPr lang="en-US" sz="1400" u="sng" dirty="0"/>
          </a:p>
          <a:p>
            <a:pPr marL="420624" lvl="2">
              <a:spcAft>
                <a:spcPts val="660"/>
              </a:spcAft>
            </a:pPr>
            <a:endParaRPr lang="en-US" altLang="en-US" sz="14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79CC79-367A-41CB-BAE0-B51EF18182CC}"/>
              </a:ext>
            </a:extLst>
          </p:cNvPr>
          <p:cNvSpPr txBox="1"/>
          <p:nvPr/>
        </p:nvSpPr>
        <p:spPr>
          <a:xfrm>
            <a:off x="128576" y="4112240"/>
            <a:ext cx="8798682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Eventually all contracts will be managed in the NYS Grants Gateway – Information will be provided to grantees during the award notification process.</a:t>
            </a:r>
          </a:p>
          <a:p>
            <a:endParaRPr lang="en-US" sz="2400" b="1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039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401855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28575" y="513185"/>
            <a:ext cx="8692585" cy="3293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Award to Contract Execution</a:t>
            </a:r>
          </a:p>
          <a:p>
            <a:endParaRPr lang="en-US" sz="24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Once grantees receive an award, OPDF works with grantees to develop contracts.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Contracts must be executed before any payments to grantees can be made.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OPDF works with grantees to get contracts executed on time – </a:t>
            </a:r>
            <a:r>
              <a:rPr lang="en-US" sz="2000" b="1" i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preferably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prior to contract start date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C63D71A-83FD-4041-83B6-AE938A2AB01F}"/>
              </a:ext>
            </a:extLst>
          </p:cNvPr>
          <p:cNvGrpSpPr/>
          <p:nvPr/>
        </p:nvGrpSpPr>
        <p:grpSpPr>
          <a:xfrm>
            <a:off x="282860" y="3914656"/>
            <a:ext cx="1667559" cy="885944"/>
            <a:chOff x="0" y="378456"/>
            <a:chExt cx="2214861" cy="885944"/>
          </a:xfrm>
        </p:grpSpPr>
        <p:sp>
          <p:nvSpPr>
            <p:cNvPr id="10" name="Arrow: Chevron 9">
              <a:extLst>
                <a:ext uri="{FF2B5EF4-FFF2-40B4-BE49-F238E27FC236}">
                  <a16:creationId xmlns:a16="http://schemas.microsoft.com/office/drawing/2014/main" id="{D560DF04-F8DE-4A7D-9153-6A1888496A10}"/>
                </a:ext>
              </a:extLst>
            </p:cNvPr>
            <p:cNvSpPr/>
            <p:nvPr/>
          </p:nvSpPr>
          <p:spPr>
            <a:xfrm>
              <a:off x="0" y="378456"/>
              <a:ext cx="2214861" cy="885944"/>
            </a:xfrm>
            <a:prstGeom prst="chevron">
              <a:avLst/>
            </a:pr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Arrow: Chevron 4">
              <a:extLst>
                <a:ext uri="{FF2B5EF4-FFF2-40B4-BE49-F238E27FC236}">
                  <a16:creationId xmlns:a16="http://schemas.microsoft.com/office/drawing/2014/main" id="{9C7F6E97-B656-48C9-A4C1-D85AEECD9D3C}"/>
                </a:ext>
              </a:extLst>
            </p:cNvPr>
            <p:cNvSpPr txBox="1"/>
            <p:nvPr/>
          </p:nvSpPr>
          <p:spPr>
            <a:xfrm>
              <a:off x="512926" y="378456"/>
              <a:ext cx="1328917" cy="8859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006" tIns="16002" rIns="16002" bIns="16002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/>
                <a:t>Award Notice Sent by DCJS OPDF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67B99EE-8858-4B6C-9E79-9329C45D196B}"/>
              </a:ext>
            </a:extLst>
          </p:cNvPr>
          <p:cNvGrpSpPr/>
          <p:nvPr/>
        </p:nvGrpSpPr>
        <p:grpSpPr>
          <a:xfrm>
            <a:off x="1581480" y="3914656"/>
            <a:ext cx="1518065" cy="885944"/>
            <a:chOff x="1877996" y="378456"/>
            <a:chExt cx="2214861" cy="885944"/>
          </a:xfrm>
        </p:grpSpPr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C8D00D40-01C8-45BF-A82D-5031AB23D955}"/>
                </a:ext>
              </a:extLst>
            </p:cNvPr>
            <p:cNvSpPr/>
            <p:nvPr/>
          </p:nvSpPr>
          <p:spPr>
            <a:xfrm>
              <a:off x="1877996" y="378456"/>
              <a:ext cx="2214861" cy="885944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Arrow: Chevron 4">
              <a:extLst>
                <a:ext uri="{FF2B5EF4-FFF2-40B4-BE49-F238E27FC236}">
                  <a16:creationId xmlns:a16="http://schemas.microsoft.com/office/drawing/2014/main" id="{435DD245-DFD0-48D6-842D-4C21DB974782}"/>
                </a:ext>
              </a:extLst>
            </p:cNvPr>
            <p:cNvSpPr txBox="1"/>
            <p:nvPr/>
          </p:nvSpPr>
          <p:spPr>
            <a:xfrm>
              <a:off x="2320968" y="378456"/>
              <a:ext cx="1328917" cy="8859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006" tIns="16002" rIns="16002" bIns="16002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/>
                <a:t>Contract Development with Grantees and OPDF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B9F4F61-7A96-4383-92F4-51F27AE2365A}"/>
              </a:ext>
            </a:extLst>
          </p:cNvPr>
          <p:cNvGrpSpPr/>
          <p:nvPr/>
        </p:nvGrpSpPr>
        <p:grpSpPr>
          <a:xfrm>
            <a:off x="2772235" y="3914656"/>
            <a:ext cx="1873692" cy="885944"/>
            <a:chOff x="3678331" y="387759"/>
            <a:chExt cx="2214861" cy="885944"/>
          </a:xfrm>
        </p:grpSpPr>
        <p:sp>
          <p:nvSpPr>
            <p:cNvPr id="17" name="Arrow: Chevron 16">
              <a:extLst>
                <a:ext uri="{FF2B5EF4-FFF2-40B4-BE49-F238E27FC236}">
                  <a16:creationId xmlns:a16="http://schemas.microsoft.com/office/drawing/2014/main" id="{AA6A2289-5D61-4028-876A-2102FD46FA82}"/>
                </a:ext>
              </a:extLst>
            </p:cNvPr>
            <p:cNvSpPr/>
            <p:nvPr/>
          </p:nvSpPr>
          <p:spPr>
            <a:xfrm>
              <a:off x="3678331" y="387759"/>
              <a:ext cx="2214861" cy="88594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Arrow: Chevron 4">
              <a:extLst>
                <a:ext uri="{FF2B5EF4-FFF2-40B4-BE49-F238E27FC236}">
                  <a16:creationId xmlns:a16="http://schemas.microsoft.com/office/drawing/2014/main" id="{B4AF5E08-0CFD-47BD-8251-6E75C06946DF}"/>
                </a:ext>
              </a:extLst>
            </p:cNvPr>
            <p:cNvSpPr txBox="1"/>
            <p:nvPr/>
          </p:nvSpPr>
          <p:spPr>
            <a:xfrm>
              <a:off x="4149758" y="387759"/>
              <a:ext cx="1328917" cy="8859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006" tIns="16002" rIns="16002" bIns="16002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/>
                <a:t>Contracts Executed and Contract Monitoring Begins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D3E933B-1269-4D6D-9BB5-8C71935CBD4D}"/>
              </a:ext>
            </a:extLst>
          </p:cNvPr>
          <p:cNvGrpSpPr/>
          <p:nvPr/>
        </p:nvGrpSpPr>
        <p:grpSpPr>
          <a:xfrm>
            <a:off x="4285113" y="3914656"/>
            <a:ext cx="2060861" cy="908062"/>
            <a:chOff x="5535597" y="356338"/>
            <a:chExt cx="2214861" cy="908062"/>
          </a:xfrm>
        </p:grpSpPr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D7694D31-27DE-4488-9ACD-47FFB5B63FFC}"/>
                </a:ext>
              </a:extLst>
            </p:cNvPr>
            <p:cNvSpPr/>
            <p:nvPr/>
          </p:nvSpPr>
          <p:spPr>
            <a:xfrm>
              <a:off x="5535597" y="378456"/>
              <a:ext cx="2214861" cy="885944"/>
            </a:xfrm>
            <a:prstGeom prst="chevron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Arrow: Chevron 4">
              <a:extLst>
                <a:ext uri="{FF2B5EF4-FFF2-40B4-BE49-F238E27FC236}">
                  <a16:creationId xmlns:a16="http://schemas.microsoft.com/office/drawing/2014/main" id="{6B2996B6-2368-4894-9575-C65810FB3164}"/>
                </a:ext>
              </a:extLst>
            </p:cNvPr>
            <p:cNvSpPr txBox="1"/>
            <p:nvPr/>
          </p:nvSpPr>
          <p:spPr>
            <a:xfrm>
              <a:off x="5945052" y="356338"/>
              <a:ext cx="1328917" cy="8859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006" tIns="16002" rIns="16002" bIns="16002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/>
                <a:t>Program Reporting and Fiscal Voucher – occurs after Contact is Executed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548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280195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" y="367639"/>
            <a:ext cx="9143999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OPDF assist grantees with Contract Execution?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" y="1657350"/>
            <a:ext cx="8574520" cy="324704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795528" lvl="1" indent="-374904" algn="ctr">
              <a:spcAft>
                <a:spcPts val="660"/>
              </a:spcAft>
              <a:defRPr/>
            </a:pPr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Pre-Award</a:t>
            </a:r>
            <a:r>
              <a:rPr lang="en-US" alt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Not-For-Profit Grantees:</a:t>
            </a:r>
          </a:p>
          <a:p>
            <a:pPr marL="1252728" lvl="3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Be mindful of your Grants Gateway Prequalification.</a:t>
            </a:r>
          </a:p>
          <a:p>
            <a:pPr marL="1252728" lvl="3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Ensure your Vendor Responsibility is dated within the last 6 months.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All Grantees: Provide all requested information as soon as possible and within timeframe given.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Non-Competitive recurring awards, e.g. Legislative initiatives, can have documents such as MOUs, MWBE forms, consultant agreements etc. ready for upload to grants management system with current dates.</a:t>
            </a:r>
          </a:p>
          <a:p>
            <a:pPr lvl="1">
              <a:spcAft>
                <a:spcPts val="464"/>
              </a:spcAft>
              <a:defRPr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65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280195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" y="367639"/>
            <a:ext cx="9143999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 OPDF assists grantees develop and execute contracts?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" y="1809750"/>
            <a:ext cx="8574520" cy="248529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795528" lvl="1" indent="-374904" algn="ctr">
              <a:spcAft>
                <a:spcPts val="660"/>
              </a:spcAft>
              <a:defRPr/>
            </a:pPr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Pre-Award</a:t>
            </a:r>
            <a:r>
              <a:rPr lang="en-US" alt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Competitive awards, RFP/RFA, can have all of the above documents in a draft form ready for completion once they have received final notice of award amount.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Be prepared with a work plan. If you do not have a recurring grant or a work plan was not established in the award solicitation, your OPDF Public Safety Grants Representative will review program and work scope with you to create a work plan during the contract process.</a:t>
            </a:r>
          </a:p>
          <a:p>
            <a:pPr lvl="1">
              <a:spcAft>
                <a:spcPts val="464"/>
              </a:spcAft>
              <a:defRPr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764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048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6200" y="1683107"/>
            <a:ext cx="8520953" cy="377282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795528" lvl="1" indent="-374904">
              <a:spcAft>
                <a:spcPts val="660"/>
              </a:spcAft>
              <a:defRPr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Post Award and during the contract development process:</a:t>
            </a:r>
          </a:p>
          <a:p>
            <a:pPr marL="420624" lvl="1">
              <a:spcAft>
                <a:spcPts val="660"/>
              </a:spcAft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Once you receive your award notice </a:t>
            </a:r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PLEASE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read the entire notice </a:t>
            </a:r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including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any attachments.  Documents have been prepared to help make the process as straightforward as possible.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OPDF Public Safety Representatives can work with you to develop workplans and will assist with the development of budgets.</a:t>
            </a:r>
          </a:p>
          <a:p>
            <a:pPr marL="795528" lvl="2" indent="-374904">
              <a:spcAft>
                <a:spcPts val="660"/>
              </a:spcAft>
              <a:defRPr/>
            </a:pP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endParaRPr lang="en-US" sz="1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384642"/>
            <a:ext cx="914400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 OPDF assists grantees develop and execute contracts?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376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048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4653" y="1520215"/>
            <a:ext cx="8520953" cy="371127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795528" lvl="1" indent="-374904">
              <a:spcAft>
                <a:spcPts val="660"/>
              </a:spcAft>
              <a:defRPr/>
            </a:pPr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Post Award and during the contract development process:</a:t>
            </a:r>
          </a:p>
          <a:p>
            <a:pPr marL="420624" lvl="1">
              <a:spcAft>
                <a:spcPts val="660"/>
              </a:spcAft>
              <a:defRPr/>
            </a:pPr>
            <a:endParaRPr lang="en-US" sz="1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2728" lvl="3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For municipalities who need legislative approval on contracts - please put this subject on the docket as soon as possible.  </a:t>
            </a:r>
          </a:p>
          <a:p>
            <a:pPr marL="1252728" lvl="3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Please p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rovide all requested information as soon as possible and within timeframes given.</a:t>
            </a:r>
          </a:p>
          <a:p>
            <a:pPr marL="1252728" lvl="3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lvl="2" indent="-374904">
              <a:spcAft>
                <a:spcPts val="660"/>
              </a:spcAft>
              <a:defRPr/>
            </a:pP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377037"/>
            <a:ext cx="914400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 OPDF assists grantees develop and execute contracts?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986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546711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52400" y="1276350"/>
            <a:ext cx="8345920" cy="402930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lvl="1" algn="ctr">
              <a:spcAft>
                <a:spcPts val="464"/>
              </a:spcAft>
              <a:defRPr/>
            </a:pPr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Post Contract Execution</a:t>
            </a:r>
          </a:p>
          <a:p>
            <a:pPr lvl="1" algn="ctr">
              <a:spcAft>
                <a:spcPts val="464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lvl="2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Keep all contacts up to date in both systems: GMS and the Grants Gateway. </a:t>
            </a:r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Note: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Please have all individuals add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DCJSFUNDING@dcjs.ny.gov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to there trusted contacts to avoid e-mails going to their SPAM folder.</a:t>
            </a:r>
          </a:p>
          <a:p>
            <a:pPr marL="795528" lvl="2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Please be timely with your required reports submissions. </a:t>
            </a:r>
          </a:p>
          <a:p>
            <a:pPr marL="795528" lvl="2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Be proactive with your grants.  If you have any questions about contract development and/or your grants program, please call your designated OPDF Public Safety Grants Representative.</a:t>
            </a:r>
          </a:p>
          <a:p>
            <a:pPr marL="795528" lvl="2" indent="-374904"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If you have any financial questions please contact the DCJS Finance Office at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DCJSGrantsUnitVoucheringInquiry@dcjs.ny.gov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420624" lvl="2">
              <a:spcAft>
                <a:spcPts val="660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64" lvl="2" indent="-171452">
              <a:spcAft>
                <a:spcPts val="464"/>
              </a:spcAft>
              <a:buFont typeface="Arial" panose="020B0604020202020204" pitchFamily="34" charset="0"/>
              <a:buChar char="•"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513120"/>
            <a:ext cx="9144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OPDF can assist you</a:t>
            </a:r>
            <a:r>
              <a:rPr lang="en-US" altLang="en-US" sz="28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800" b="1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820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546711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0" y="1352550"/>
            <a:ext cx="8345920" cy="151067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420624" lvl="2">
              <a:spcAft>
                <a:spcPts val="660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64" lvl="2" indent="-171452">
              <a:spcAft>
                <a:spcPts val="464"/>
              </a:spcAft>
              <a:buFont typeface="Arial" panose="020B0604020202020204" pitchFamily="34" charset="0"/>
              <a:buChar char="•"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>
              <a:spcAft>
                <a:spcPts val="464"/>
              </a:spcAft>
              <a:defRPr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4251127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3048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858000" y="91440"/>
              <a:ext cx="2130552" cy="118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6200" y="1352550"/>
            <a:ext cx="8759952" cy="273921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Holly Stefaniak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DCJS Finance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Supervising Budgeting Analyst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Chris Amado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DCJS Finance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Chief Budgeting Analyst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8A14AF-B2AE-414C-A82D-5360F0C0BCA1}"/>
              </a:ext>
            </a:extLst>
          </p:cNvPr>
          <p:cNvSpPr txBox="1"/>
          <p:nvPr/>
        </p:nvSpPr>
        <p:spPr>
          <a:xfrm>
            <a:off x="76200" y="561699"/>
            <a:ext cx="914400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32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Submitting Voucher to DCJS Finance For Payment:</a:t>
            </a:r>
            <a:endParaRPr lang="en-US" sz="32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289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59926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6200" y="490443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makes up a voucher?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1DA98D-5883-4ECA-A56C-F824B56E749C}"/>
              </a:ext>
            </a:extLst>
          </p:cNvPr>
          <p:cNvSpPr/>
          <p:nvPr/>
        </p:nvSpPr>
        <p:spPr>
          <a:xfrm>
            <a:off x="340880" y="1138667"/>
            <a:ext cx="8189038" cy="3611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5528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majority of DCJS contracts are expenditure/reimbursement based; therefore, grantees may only voucher for costs already incurred.  Performance based contracts do not follow the same rules and will be covered briefly later in the presentation.</a:t>
            </a:r>
          </a:p>
          <a:p>
            <a:pPr marL="795528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 voucher submitted to DCJS is made up of 3 types of forms:</a:t>
            </a:r>
          </a:p>
          <a:p>
            <a:pPr marL="1252728" lvl="2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Claim for Payment</a:t>
            </a:r>
          </a:p>
          <a:p>
            <a:pPr marL="1252728" lvl="2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Fiscal Cost Report (FCR)</a:t>
            </a:r>
          </a:p>
          <a:p>
            <a:pPr marL="1252728" lvl="2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Detailed Itemization Form (DIF) 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*Multiple DIFs may be required*</a:t>
            </a:r>
          </a:p>
          <a:p>
            <a:pPr marL="877824" lvl="2">
              <a:spcAft>
                <a:spcPts val="660"/>
              </a:spcAft>
            </a:pP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Note: Duplicates of forms are not needed</a:t>
            </a:r>
          </a:p>
          <a:p>
            <a:pPr marL="795528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voucher forms can be found on the DCJS website at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https://www.criminaljustice.ny.gov/ofpa/applcntgrntfrms.html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Do not alter the forms in any way (i.e. changing/removing headings of columns, etc.). </a:t>
            </a:r>
          </a:p>
          <a:p>
            <a:pPr marL="795528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No other supporting documentation (timesheets, travel receipts, etc.) should be submitted with the voucher. </a:t>
            </a:r>
          </a:p>
        </p:txBody>
      </p:sp>
    </p:spTree>
    <p:extLst>
      <p:ext uri="{BB962C8B-B14F-4D97-AF65-F5344CB8AC3E}">
        <p14:creationId xmlns:p14="http://schemas.microsoft.com/office/powerpoint/2010/main" val="28310423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>
            <a:extLst>
              <a:ext uri="{FF2B5EF4-FFF2-40B4-BE49-F238E27FC236}">
                <a16:creationId xmlns:a16="http://schemas.microsoft.com/office/drawing/2014/main" id="{6E6ECDFF-86FC-44C3-A23B-C167D10ED6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46" t="3514" r="2216"/>
          <a:stretch/>
        </p:blipFill>
        <p:spPr>
          <a:xfrm>
            <a:off x="2035987" y="886926"/>
            <a:ext cx="4441013" cy="39534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406240"/>
            <a:chOff x="0" y="-19050"/>
            <a:chExt cx="9144000" cy="239518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63318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63318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5164" y="333875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Claim for Payment: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6FEE54F-BAAE-4ABE-95E4-EFA2C41FC389}"/>
              </a:ext>
            </a:extLst>
          </p:cNvPr>
          <p:cNvGrpSpPr/>
          <p:nvPr/>
        </p:nvGrpSpPr>
        <p:grpSpPr>
          <a:xfrm>
            <a:off x="68339" y="3133433"/>
            <a:ext cx="3627055" cy="477165"/>
            <a:chOff x="68339" y="3133433"/>
            <a:chExt cx="3627055" cy="477165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97BB5A0-76BE-43DD-AF52-1704C57CE7D3}"/>
                </a:ext>
              </a:extLst>
            </p:cNvPr>
            <p:cNvSpPr txBox="1"/>
            <p:nvPr/>
          </p:nvSpPr>
          <p:spPr>
            <a:xfrm>
              <a:off x="68339" y="3133433"/>
              <a:ext cx="1778125" cy="461665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 Original Signature is required on the form. 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FDA00D20-5048-4F13-B6A3-B9C58D785D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4080" y="3469098"/>
              <a:ext cx="266754" cy="3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CFB2FEC-B57B-4AE4-9CA6-277D8CD20AFF}"/>
                </a:ext>
              </a:extLst>
            </p:cNvPr>
            <p:cNvSpPr txBox="1"/>
            <p:nvPr/>
          </p:nvSpPr>
          <p:spPr>
            <a:xfrm>
              <a:off x="2247311" y="3333599"/>
              <a:ext cx="1448083" cy="276999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4B57338-807B-4A4F-9203-84A282420E7B}"/>
              </a:ext>
            </a:extLst>
          </p:cNvPr>
          <p:cNvGrpSpPr/>
          <p:nvPr/>
        </p:nvGrpSpPr>
        <p:grpSpPr>
          <a:xfrm>
            <a:off x="4173117" y="1664553"/>
            <a:ext cx="4742283" cy="830997"/>
            <a:chOff x="4173117" y="1664553"/>
            <a:chExt cx="4742283" cy="83099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A0B0D7A-46C3-472B-965F-BD66F535215D}"/>
                </a:ext>
              </a:extLst>
            </p:cNvPr>
            <p:cNvSpPr txBox="1"/>
            <p:nvPr/>
          </p:nvSpPr>
          <p:spPr>
            <a:xfrm>
              <a:off x="6860848" y="1664553"/>
              <a:ext cx="2054552" cy="830997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Invoice number is the contract number and the report period                   (i.e. </a:t>
              </a:r>
              <a:r>
                <a:rPr lang="en-US" sz="1200" u="sng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C123456 4-6/19</a:t>
              </a:r>
              <a:r>
                <a:rPr lang="en-US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).</a:t>
              </a:r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1CA23C27-561F-42BA-9FA2-E1A01C239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77001" y="1793236"/>
              <a:ext cx="326844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33D54F4-81E3-4909-9F0C-88E4F72FDD7D}"/>
                </a:ext>
              </a:extLst>
            </p:cNvPr>
            <p:cNvSpPr txBox="1"/>
            <p:nvPr/>
          </p:nvSpPr>
          <p:spPr>
            <a:xfrm>
              <a:off x="4173117" y="1686045"/>
              <a:ext cx="2204208" cy="276999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437E0EFB-8FC4-4157-849F-8D50BFA33CDB}"/>
              </a:ext>
            </a:extLst>
          </p:cNvPr>
          <p:cNvSpPr txBox="1"/>
          <p:nvPr/>
        </p:nvSpPr>
        <p:spPr>
          <a:xfrm>
            <a:off x="2133600" y="2063177"/>
            <a:ext cx="660642" cy="861774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the contract number here.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F63EF19-ED31-4800-BD87-9A2FCA9858F2}"/>
              </a:ext>
            </a:extLst>
          </p:cNvPr>
          <p:cNvSpPr txBox="1"/>
          <p:nvPr/>
        </p:nvSpPr>
        <p:spPr>
          <a:xfrm>
            <a:off x="2873250" y="2143104"/>
            <a:ext cx="1372265" cy="707886"/>
          </a:xfrm>
          <a:prstGeom prst="rect">
            <a:avLst/>
          </a:prstGeom>
          <a:solidFill>
            <a:srgbClr val="FFFF99"/>
          </a:solidFill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the report  period being claimed and DCJS number here.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A9A5D4-618C-4118-A6F7-89DA7AE21820}"/>
              </a:ext>
            </a:extLst>
          </p:cNvPr>
          <p:cNvGrpSpPr/>
          <p:nvPr/>
        </p:nvGrpSpPr>
        <p:grpSpPr>
          <a:xfrm>
            <a:off x="4196593" y="1119485"/>
            <a:ext cx="4446116" cy="461665"/>
            <a:chOff x="4196593" y="1119485"/>
            <a:chExt cx="4446116" cy="46166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1C28D3F-BB82-4C23-B738-1FE30AC0BE84}"/>
                </a:ext>
              </a:extLst>
            </p:cNvPr>
            <p:cNvSpPr txBox="1"/>
            <p:nvPr/>
          </p:nvSpPr>
          <p:spPr>
            <a:xfrm>
              <a:off x="4196593" y="1304151"/>
              <a:ext cx="2204207" cy="276999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1F2E0B48-D4D5-4F14-A561-85CA7DFE87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68651" y="1374617"/>
              <a:ext cx="335194" cy="552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C780A25-2987-49ED-92CD-5224809A444C}"/>
                </a:ext>
              </a:extLst>
            </p:cNvPr>
            <p:cNvSpPr txBox="1"/>
            <p:nvPr/>
          </p:nvSpPr>
          <p:spPr>
            <a:xfrm>
              <a:off x="6858000" y="1119485"/>
              <a:ext cx="1784709" cy="461665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Vendor ID is your SFS Vendor ID.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5EEE408-7EE8-4153-9F33-320225CEE24D}"/>
              </a:ext>
            </a:extLst>
          </p:cNvPr>
          <p:cNvGrpSpPr/>
          <p:nvPr/>
        </p:nvGrpSpPr>
        <p:grpSpPr>
          <a:xfrm>
            <a:off x="5308221" y="2687268"/>
            <a:ext cx="2925809" cy="1384995"/>
            <a:chOff x="5308221" y="2687268"/>
            <a:chExt cx="2925809" cy="138499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BB5F9C5-1BCC-410F-A889-6AF2111653FE}"/>
                </a:ext>
              </a:extLst>
            </p:cNvPr>
            <p:cNvSpPr txBox="1"/>
            <p:nvPr/>
          </p:nvSpPr>
          <p:spPr>
            <a:xfrm>
              <a:off x="5308221" y="2963821"/>
              <a:ext cx="1063317" cy="807559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57054283-C690-4523-B209-1784D63BA0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35671" y="3279841"/>
              <a:ext cx="204227" cy="817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B08AFA2-5204-47F2-9002-B0065F21B075}"/>
                </a:ext>
              </a:extLst>
            </p:cNvPr>
            <p:cNvSpPr txBox="1"/>
            <p:nvPr/>
          </p:nvSpPr>
          <p:spPr>
            <a:xfrm>
              <a:off x="6862596" y="2687268"/>
              <a:ext cx="1371434" cy="1384995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total amount on this form must agree with the totals on the accompanying Fiscal Cost Report (FCR). 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90DEEFF2-2922-4CD6-A0C7-A5FC771E0110}"/>
              </a:ext>
            </a:extLst>
          </p:cNvPr>
          <p:cNvSpPr txBox="1"/>
          <p:nvPr/>
        </p:nvSpPr>
        <p:spPr>
          <a:xfrm>
            <a:off x="2596068" y="1317112"/>
            <a:ext cx="1040445" cy="461665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Grantee Information.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90107FF-8DBC-4DCB-8307-76D688ADAE97}"/>
              </a:ext>
            </a:extLst>
          </p:cNvPr>
          <p:cNvGrpSpPr/>
          <p:nvPr/>
        </p:nvGrpSpPr>
        <p:grpSpPr>
          <a:xfrm>
            <a:off x="905815" y="3681127"/>
            <a:ext cx="5443616" cy="1119473"/>
            <a:chOff x="905815" y="3681127"/>
            <a:chExt cx="5443616" cy="111947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32C2B9A-6996-4183-8A32-6659D55BDEC6}"/>
                </a:ext>
              </a:extLst>
            </p:cNvPr>
            <p:cNvSpPr txBox="1"/>
            <p:nvPr/>
          </p:nvSpPr>
          <p:spPr>
            <a:xfrm>
              <a:off x="905815" y="3681127"/>
              <a:ext cx="937374" cy="1015663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 not fill out the form below the signature.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BB1938B-A26F-46CB-A2FD-3484685C3AEE}"/>
                </a:ext>
              </a:extLst>
            </p:cNvPr>
            <p:cNvCxnSpPr>
              <a:cxnSpLocks/>
            </p:cNvCxnSpPr>
            <p:nvPr/>
          </p:nvCxnSpPr>
          <p:spPr>
            <a:xfrm>
              <a:off x="2153937" y="3827459"/>
              <a:ext cx="4195494" cy="9731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7E1CC196-CF17-4395-B9F7-9E919CD2B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2281" y="3790950"/>
              <a:ext cx="4207150" cy="97652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BD01F3DB-8931-41DD-8072-E3E6B3BDB5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80431" y="3771380"/>
              <a:ext cx="197026" cy="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97790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DA20F6-F33A-4FC5-8913-BA3F6CB97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777448"/>
            <a:ext cx="7391400" cy="4004102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3810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6200" y="361950"/>
            <a:ext cx="89916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4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Fiscal Cost Report (FCR) For Expenditure Based Contracts:</a:t>
            </a:r>
          </a:p>
          <a:p>
            <a:endParaRPr lang="en-US" sz="2400" b="1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480" y="4089200"/>
            <a:ext cx="240232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938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36232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57200" y="1076790"/>
            <a:ext cx="8072718" cy="83612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1085864" lvl="2" indent="-171452">
              <a:spcAft>
                <a:spcPts val="464"/>
              </a:spcAft>
              <a:buFont typeface="Arial" panose="020B0604020202020204" pitchFamily="34" charset="0"/>
              <a:buChar char="•"/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" y="285750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Version Expenditure Based Budget: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E9CBD3-3A05-45EE-8881-23D52DA678E6}"/>
              </a:ext>
            </a:extLst>
          </p:cNvPr>
          <p:cNvSpPr txBox="1"/>
          <p:nvPr/>
        </p:nvSpPr>
        <p:spPr>
          <a:xfrm>
            <a:off x="391269" y="742950"/>
            <a:ext cx="8305800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budget version needs to be vouchered for separately and have its own voucher submissions(s); corresponding to its distinct DCJS # (separate claim for payment, FCR and DIFs).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407A146-EC37-4B4B-A3BF-F8E7E24C58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r="23550"/>
          <a:stretch/>
        </p:blipFill>
        <p:spPr>
          <a:xfrm>
            <a:off x="1094506" y="1456348"/>
            <a:ext cx="7032590" cy="311565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46FC8B0-98F2-4B5A-AD9F-D508F2777A5C}"/>
              </a:ext>
            </a:extLst>
          </p:cNvPr>
          <p:cNvGrpSpPr/>
          <p:nvPr/>
        </p:nvGrpSpPr>
        <p:grpSpPr>
          <a:xfrm>
            <a:off x="1056209" y="1377976"/>
            <a:ext cx="6898035" cy="1457559"/>
            <a:chOff x="1056209" y="1377976"/>
            <a:chExt cx="6898035" cy="145755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B39D3D6-B7C0-41F0-8EB9-C2C68C059235}"/>
                </a:ext>
              </a:extLst>
            </p:cNvPr>
            <p:cNvSpPr txBox="1"/>
            <p:nvPr/>
          </p:nvSpPr>
          <p:spPr>
            <a:xfrm>
              <a:off x="1056209" y="1377976"/>
              <a:ext cx="620191" cy="36933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DA2EA83-AFED-41E9-BC07-A258677E54EA}"/>
                </a:ext>
              </a:extLst>
            </p:cNvPr>
            <p:cNvSpPr txBox="1"/>
            <p:nvPr/>
          </p:nvSpPr>
          <p:spPr>
            <a:xfrm>
              <a:off x="7334053" y="2466203"/>
              <a:ext cx="620191" cy="36933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65D4D32-A018-4A04-83F8-7ED119EED732}"/>
                </a:ext>
              </a:extLst>
            </p:cNvPr>
            <p:cNvCxnSpPr/>
            <p:nvPr/>
          </p:nvCxnSpPr>
          <p:spPr>
            <a:xfrm>
              <a:off x="1704975" y="1741805"/>
              <a:ext cx="5580459" cy="909064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2FCE110-F290-45FB-B557-98A119418EB8}"/>
              </a:ext>
            </a:extLst>
          </p:cNvPr>
          <p:cNvGrpSpPr/>
          <p:nvPr/>
        </p:nvGrpSpPr>
        <p:grpSpPr>
          <a:xfrm>
            <a:off x="1061825" y="2688460"/>
            <a:ext cx="6892419" cy="1927474"/>
            <a:chOff x="1061825" y="2688460"/>
            <a:chExt cx="6892419" cy="192747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B5A094-A803-446E-BBA8-6B78D9648C73}"/>
                </a:ext>
              </a:extLst>
            </p:cNvPr>
            <p:cNvSpPr txBox="1"/>
            <p:nvPr/>
          </p:nvSpPr>
          <p:spPr>
            <a:xfrm>
              <a:off x="1061825" y="2688460"/>
              <a:ext cx="562844" cy="369332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1B4BB9E-49CC-4CAA-9EB2-8FE2DB6BD2D0}"/>
                </a:ext>
              </a:extLst>
            </p:cNvPr>
            <p:cNvSpPr txBox="1"/>
            <p:nvPr/>
          </p:nvSpPr>
          <p:spPr>
            <a:xfrm>
              <a:off x="7391400" y="4246602"/>
              <a:ext cx="562844" cy="369332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5E5AA0B-5BD1-4BDF-9769-8CE7ED05FF88}"/>
                </a:ext>
              </a:extLst>
            </p:cNvPr>
            <p:cNvCxnSpPr>
              <a:cxnSpLocks/>
            </p:cNvCxnSpPr>
            <p:nvPr/>
          </p:nvCxnSpPr>
          <p:spPr>
            <a:xfrm>
              <a:off x="1720913" y="3063608"/>
              <a:ext cx="5618417" cy="1341629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518322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40880" y="971550"/>
            <a:ext cx="8458200" cy="410368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795528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There are unique DIFS for each budgetary category that you are vouchering for:</a:t>
            </a:r>
          </a:p>
          <a:p>
            <a:pPr marL="420624">
              <a:spcAft>
                <a:spcPts val="660"/>
              </a:spcAft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0624" algn="ctr">
              <a:spcAft>
                <a:spcPts val="660"/>
              </a:spcAft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Please make sure it is clear which line on your contract’s budget each itemized expense is for:</a:t>
            </a:r>
          </a:p>
          <a:p>
            <a:pPr marL="795528" lvl="1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If an Equipment budget contains a line for 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“Consumable Supplies for HPLC-QTOF Instrument:”</a:t>
            </a: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lvl="2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Not Recommended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“Deactivated Liners”</a:t>
            </a:r>
          </a:p>
          <a:p>
            <a:pPr marL="795528" lvl="2" indent="-374904"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Preferred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“Deactivated Liners for HPLC-QTOF Instrument”</a:t>
            </a:r>
          </a:p>
          <a:p>
            <a:pPr marL="420624" lvl="2">
              <a:spcAft>
                <a:spcPts val="660"/>
              </a:spcAft>
            </a:pPr>
            <a:r>
              <a:rPr lang="en-US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*Any expense that does not clearly roll up to your budget will be questioned or disallowed*</a:t>
            </a:r>
          </a:p>
          <a:p>
            <a:pPr lvl="1" algn="ctr">
              <a:spcAft>
                <a:spcPts val="464"/>
              </a:spcAft>
              <a:defRPr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80999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6200" y="370642"/>
            <a:ext cx="8991600" cy="6771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4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Detailed Itemization Form (DIF) : </a:t>
            </a:r>
          </a:p>
          <a:p>
            <a:r>
              <a:rPr lang="en-US" sz="14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(Expenditure Based Budget)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E286DA-9E9F-4646-B1A9-6364498318AC}"/>
              </a:ext>
            </a:extLst>
          </p:cNvPr>
          <p:cNvSpPr txBox="1"/>
          <p:nvPr/>
        </p:nvSpPr>
        <p:spPr>
          <a:xfrm>
            <a:off x="1600200" y="1313863"/>
            <a:ext cx="4964907" cy="120032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628658" lvl="1" indent="-171452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Personnel/Salary </a:t>
            </a:r>
          </a:p>
          <a:p>
            <a:pPr marL="628658" lvl="1" indent="-171452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Fringe </a:t>
            </a:r>
          </a:p>
          <a:p>
            <a:pPr marL="628658" lvl="1" indent="-171452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Contractual/Consultants</a:t>
            </a:r>
          </a:p>
          <a:p>
            <a:pPr marL="628658" lvl="1" indent="-171452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Equipment</a:t>
            </a:r>
          </a:p>
          <a:p>
            <a:pPr marL="628658" lvl="1" indent="-171452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Operating Expenses/Supplies</a:t>
            </a:r>
          </a:p>
          <a:p>
            <a:pPr marL="628658" lvl="1" indent="-171452">
              <a:buFont typeface="Arial" panose="020B0604020202020204" pitchFamily="34" charset="0"/>
              <a:buChar char="•"/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6" lvl="1"/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6" lvl="1"/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8" lvl="1" indent="-171452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Travel</a:t>
            </a:r>
          </a:p>
          <a:p>
            <a:pPr marL="628658" lvl="1" indent="-171452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Space/Property &amp; Utilities/Rent</a:t>
            </a:r>
          </a:p>
          <a:p>
            <a:pPr marL="628658" lvl="1" indent="-171452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Alterations</a:t>
            </a:r>
          </a:p>
          <a:p>
            <a:pPr marL="628658" lvl="1" indent="-171452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All Other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654265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0817DE64-EE55-4764-B32C-30EEA8B01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02" y="891714"/>
            <a:ext cx="6239676" cy="4015788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810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6200" y="361950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Personnel/Salary Detailed Itemization Form: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C57F3EB-193B-4CCB-B6D6-C4046CAADEA6}"/>
              </a:ext>
            </a:extLst>
          </p:cNvPr>
          <p:cNvGrpSpPr/>
          <p:nvPr/>
        </p:nvGrpSpPr>
        <p:grpSpPr>
          <a:xfrm>
            <a:off x="3211968" y="1447406"/>
            <a:ext cx="2334036" cy="696189"/>
            <a:chOff x="3074533" y="1576096"/>
            <a:chExt cx="2334036" cy="69618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CB9AAD7-30CE-4AE8-A3BA-2B38EF18AB81}"/>
                </a:ext>
              </a:extLst>
            </p:cNvPr>
            <p:cNvSpPr txBox="1"/>
            <p:nvPr/>
          </p:nvSpPr>
          <p:spPr>
            <a:xfrm>
              <a:off x="3438740" y="1576096"/>
              <a:ext cx="1775734" cy="40011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Only supply information for Method “A” </a:t>
              </a:r>
              <a:r>
                <a:rPr lang="en-US" sz="1000" u="sng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r>
                <a:rPr lang="en-US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Method “B.”</a:t>
              </a:r>
            </a:p>
          </p:txBody>
        </p:sp>
        <p:sp>
          <p:nvSpPr>
            <p:cNvPr id="14" name="Text Box 318">
              <a:extLst>
                <a:ext uri="{FF2B5EF4-FFF2-40B4-BE49-F238E27FC236}">
                  <a16:creationId xmlns:a16="http://schemas.microsoft.com/office/drawing/2014/main" id="{56F89A37-2D0F-4999-ABEF-2E68F9B518BD}"/>
                </a:ext>
              </a:extLst>
            </p:cNvPr>
            <p:cNvSpPr txBox="1"/>
            <p:nvPr/>
          </p:nvSpPr>
          <p:spPr>
            <a:xfrm>
              <a:off x="3074533" y="2183558"/>
              <a:ext cx="1186944" cy="8872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ln w="28575" cap="rnd" cmpd="sng" algn="ctr">
                    <a:solidFill>
                      <a:srgbClr val="FF0000"/>
                    </a:solidFill>
                    <a:prstDash val="solid"/>
                    <a:bevel/>
                  </a:ln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 Box 318">
              <a:extLst>
                <a:ext uri="{FF2B5EF4-FFF2-40B4-BE49-F238E27FC236}">
                  <a16:creationId xmlns:a16="http://schemas.microsoft.com/office/drawing/2014/main" id="{73B413D8-A17A-4771-9355-FF78FE590C2E}"/>
                </a:ext>
              </a:extLst>
            </p:cNvPr>
            <p:cNvSpPr txBox="1"/>
            <p:nvPr/>
          </p:nvSpPr>
          <p:spPr>
            <a:xfrm>
              <a:off x="4385713" y="2183558"/>
              <a:ext cx="1022856" cy="82400"/>
            </a:xfrm>
            <a:prstGeom prst="rect">
              <a:avLst/>
            </a:prstGeom>
            <a:noFill/>
            <a:ln w="19050">
              <a:solidFill>
                <a:srgbClr val="00B050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ln w="28575" cap="rnd" cmpd="sng" algn="ctr">
                    <a:solidFill>
                      <a:srgbClr val="FF0000"/>
                    </a:solidFill>
                    <a:prstDash val="solid"/>
                    <a:bevel/>
                  </a:ln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Arrow: Chevron 2">
              <a:extLst>
                <a:ext uri="{FF2B5EF4-FFF2-40B4-BE49-F238E27FC236}">
                  <a16:creationId xmlns:a16="http://schemas.microsoft.com/office/drawing/2014/main" id="{582D57CB-3DB3-4B3D-89E1-F083FFB2C5FC}"/>
                </a:ext>
              </a:extLst>
            </p:cNvPr>
            <p:cNvSpPr/>
            <p:nvPr/>
          </p:nvSpPr>
          <p:spPr>
            <a:xfrm rot="16200000">
              <a:off x="4272379" y="2015377"/>
              <a:ext cx="108456" cy="179342"/>
            </a:xfrm>
            <a:prstGeom prst="chevr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81D8949-9B8C-40D0-A397-1056284D6F7F}"/>
              </a:ext>
            </a:extLst>
          </p:cNvPr>
          <p:cNvSpPr txBox="1"/>
          <p:nvPr/>
        </p:nvSpPr>
        <p:spPr>
          <a:xfrm>
            <a:off x="304800" y="2730002"/>
            <a:ext cx="914400" cy="1169551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job titles on this form need to correspond with the titles in your budget.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4F568A-D43A-4653-83A1-646486A92692}"/>
              </a:ext>
            </a:extLst>
          </p:cNvPr>
          <p:cNvSpPr txBox="1"/>
          <p:nvPr/>
        </p:nvSpPr>
        <p:spPr>
          <a:xfrm>
            <a:off x="2434855" y="2649358"/>
            <a:ext cx="536945" cy="1323439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Dates reflect the range of days worked </a:t>
            </a:r>
            <a:r>
              <a:rPr lang="en-US" sz="8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dates paid.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F9BAE7D-E325-4D02-9055-1A39C56943E2}"/>
              </a:ext>
            </a:extLst>
          </p:cNvPr>
          <p:cNvGrpSpPr/>
          <p:nvPr/>
        </p:nvGrpSpPr>
        <p:grpSpPr>
          <a:xfrm>
            <a:off x="5886450" y="2526673"/>
            <a:ext cx="2647950" cy="986105"/>
            <a:chOff x="5886450" y="2526058"/>
            <a:chExt cx="2647950" cy="100131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A12BC36-302E-43D4-A8CB-409498294144}"/>
                </a:ext>
              </a:extLst>
            </p:cNvPr>
            <p:cNvSpPr txBox="1"/>
            <p:nvPr/>
          </p:nvSpPr>
          <p:spPr>
            <a:xfrm>
              <a:off x="6629400" y="2964831"/>
              <a:ext cx="1905000" cy="562545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Enter the amount requesting reimbursement for under the Grant Funds Column.</a:t>
              </a:r>
            </a:p>
          </p:txBody>
        </p:sp>
        <p:cxnSp>
          <p:nvCxnSpPr>
            <p:cNvPr id="20" name="Connector: Elbow 19">
              <a:extLst>
                <a:ext uri="{FF2B5EF4-FFF2-40B4-BE49-F238E27FC236}">
                  <a16:creationId xmlns:a16="http://schemas.microsoft.com/office/drawing/2014/main" id="{8602058E-C6F2-4032-8C9C-BE9890A01AC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86450" y="2526058"/>
              <a:ext cx="742950" cy="796925"/>
            </a:xfrm>
            <a:prstGeom prst="bentConnector3">
              <a:avLst>
                <a:gd name="adj1" fmla="val 99495"/>
              </a:avLst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0BB0A11-261E-4FAF-89BD-804C1CD75296}"/>
              </a:ext>
            </a:extLst>
          </p:cNvPr>
          <p:cNvGrpSpPr/>
          <p:nvPr/>
        </p:nvGrpSpPr>
        <p:grpSpPr>
          <a:xfrm>
            <a:off x="6302556" y="2289370"/>
            <a:ext cx="2231844" cy="553998"/>
            <a:chOff x="6302556" y="2289370"/>
            <a:chExt cx="2231844" cy="55399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F48906E-ECBA-4CD6-AA3D-A86134CBA9EA}"/>
                </a:ext>
              </a:extLst>
            </p:cNvPr>
            <p:cNvSpPr txBox="1"/>
            <p:nvPr/>
          </p:nvSpPr>
          <p:spPr>
            <a:xfrm>
              <a:off x="6629400" y="2289370"/>
              <a:ext cx="1905000" cy="553998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u="sng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  <a:r>
                <a:rPr lang="en-US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your contract has a “Match” requirement, you will enter the amount in this column.</a:t>
              </a:r>
              <a:endParaRPr lang="en-US" sz="1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5772A413-5D47-4C5E-84F5-A1E6D3FECE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02556" y="2495550"/>
              <a:ext cx="326844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EE39FB-414B-40F7-AB15-5F5C32F5579B}"/>
              </a:ext>
            </a:extLst>
          </p:cNvPr>
          <p:cNvGrpSpPr/>
          <p:nvPr/>
        </p:nvGrpSpPr>
        <p:grpSpPr>
          <a:xfrm>
            <a:off x="1052948" y="4017948"/>
            <a:ext cx="6582523" cy="832767"/>
            <a:chOff x="1010733" y="4161473"/>
            <a:chExt cx="6582523" cy="83276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E674543-DFFC-4529-9C0F-58552DB29C0B}"/>
                </a:ext>
              </a:extLst>
            </p:cNvPr>
            <p:cNvSpPr txBox="1"/>
            <p:nvPr/>
          </p:nvSpPr>
          <p:spPr>
            <a:xfrm>
              <a:off x="1010733" y="4606960"/>
              <a:ext cx="4678204" cy="38728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D77861A-7145-482A-8838-8DBC3D01D3CB}"/>
                </a:ext>
              </a:extLst>
            </p:cNvPr>
            <p:cNvSpPr txBox="1"/>
            <p:nvPr/>
          </p:nvSpPr>
          <p:spPr>
            <a:xfrm>
              <a:off x="6569319" y="4161473"/>
              <a:ext cx="1023937" cy="553998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Please ensure all forms are signed.</a:t>
              </a:r>
            </a:p>
          </p:txBody>
        </p:sp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244F876F-2168-425A-B7D1-2368F4A4FE51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5689504" y="4540880"/>
              <a:ext cx="863131" cy="174590"/>
            </a:xfrm>
            <a:prstGeom prst="bentConnector3">
              <a:avLst>
                <a:gd name="adj1" fmla="val -763"/>
              </a:avLst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494" y="4606960"/>
            <a:ext cx="2218626" cy="42224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8A31201-08F2-4CCE-8DF3-1BAFDD0348E6}"/>
              </a:ext>
            </a:extLst>
          </p:cNvPr>
          <p:cNvSpPr txBox="1"/>
          <p:nvPr/>
        </p:nvSpPr>
        <p:spPr>
          <a:xfrm>
            <a:off x="1526808" y="2787745"/>
            <a:ext cx="742949" cy="461665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Employees’ names are required.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839185-1C30-47F4-8A9E-D2457B5BA199}"/>
              </a:ext>
            </a:extLst>
          </p:cNvPr>
          <p:cNvSpPr txBox="1"/>
          <p:nvPr/>
        </p:nvSpPr>
        <p:spPr>
          <a:xfrm>
            <a:off x="304800" y="2700187"/>
            <a:ext cx="914400" cy="1200329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job titles on this form need to correspond with the titles in your approved budget.</a:t>
            </a:r>
          </a:p>
        </p:txBody>
      </p:sp>
    </p:spTree>
    <p:extLst>
      <p:ext uri="{BB962C8B-B14F-4D97-AF65-F5344CB8AC3E}">
        <p14:creationId xmlns:p14="http://schemas.microsoft.com/office/powerpoint/2010/main" val="1890250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0183EC6-6244-4913-A455-0E667F16C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874639"/>
            <a:ext cx="4607859" cy="41316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414242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6200" y="361950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Fringe Detailed Itemization Form: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65A257-B6CF-43C2-A109-CCBC93EEAE1C}"/>
              </a:ext>
            </a:extLst>
          </p:cNvPr>
          <p:cNvSpPr txBox="1"/>
          <p:nvPr/>
        </p:nvSpPr>
        <p:spPr>
          <a:xfrm>
            <a:off x="957444" y="3368565"/>
            <a:ext cx="3048000" cy="400110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the details of your Fringe calculation based on your approved budget.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CC77D19-E75C-46A7-8C85-B244272A30BF}"/>
              </a:ext>
            </a:extLst>
          </p:cNvPr>
          <p:cNvGrpSpPr/>
          <p:nvPr/>
        </p:nvGrpSpPr>
        <p:grpSpPr>
          <a:xfrm>
            <a:off x="4572000" y="3329892"/>
            <a:ext cx="3007517" cy="752131"/>
            <a:chOff x="4572000" y="3329892"/>
            <a:chExt cx="3007517" cy="75213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09F33F3-E27E-4EA4-929D-66C1C21BC818}"/>
                </a:ext>
              </a:extLst>
            </p:cNvPr>
            <p:cNvSpPr txBox="1"/>
            <p:nvPr/>
          </p:nvSpPr>
          <p:spPr>
            <a:xfrm>
              <a:off x="5674517" y="3528025"/>
              <a:ext cx="1905000" cy="553998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Enter the amount requesting reimbursement for under the Grant Funds Column.</a:t>
              </a:r>
            </a:p>
          </p:txBody>
        </p:sp>
        <p:cxnSp>
          <p:nvCxnSpPr>
            <p:cNvPr id="21" name="Connector: Elbow 20">
              <a:extLst>
                <a:ext uri="{FF2B5EF4-FFF2-40B4-BE49-F238E27FC236}">
                  <a16:creationId xmlns:a16="http://schemas.microsoft.com/office/drawing/2014/main" id="{8C2C6A19-4BC0-4BCA-AE20-013443F3299D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572000" y="3329892"/>
              <a:ext cx="1114426" cy="462957"/>
            </a:xfrm>
            <a:prstGeom prst="bentConnector3">
              <a:avLst>
                <a:gd name="adj1" fmla="val 100108"/>
              </a:avLst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08A5EB0-40CE-4F8B-AA17-96DA3757ABF4}"/>
              </a:ext>
            </a:extLst>
          </p:cNvPr>
          <p:cNvGrpSpPr/>
          <p:nvPr/>
        </p:nvGrpSpPr>
        <p:grpSpPr>
          <a:xfrm>
            <a:off x="5222412" y="2885451"/>
            <a:ext cx="2231844" cy="553998"/>
            <a:chOff x="5258413" y="2323154"/>
            <a:chExt cx="2231844" cy="55399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7E0CCF9-ECC2-4B04-9DFD-47A20641246F}"/>
                </a:ext>
              </a:extLst>
            </p:cNvPr>
            <p:cNvSpPr txBox="1"/>
            <p:nvPr/>
          </p:nvSpPr>
          <p:spPr>
            <a:xfrm>
              <a:off x="5585257" y="2323154"/>
              <a:ext cx="1905000" cy="553998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u="sng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  <a:r>
                <a:rPr lang="en-US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your contract has a “Match” requirement, you will enter the amount in this column.</a:t>
              </a:r>
              <a:endParaRPr lang="en-US" sz="1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28B6E9D8-CBA3-4E77-9E7F-40C6CDAA4A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58413" y="2619053"/>
              <a:ext cx="326844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9B0FC4A-360F-4566-907A-BD96F1892B26}"/>
              </a:ext>
            </a:extLst>
          </p:cNvPr>
          <p:cNvGrpSpPr/>
          <p:nvPr/>
        </p:nvGrpSpPr>
        <p:grpSpPr>
          <a:xfrm>
            <a:off x="941397" y="4157583"/>
            <a:ext cx="6512859" cy="722364"/>
            <a:chOff x="990600" y="4351152"/>
            <a:chExt cx="6512859" cy="72236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27C698C-6E06-4E7C-9338-536F8C27253E}"/>
                </a:ext>
              </a:extLst>
            </p:cNvPr>
            <p:cNvSpPr txBox="1"/>
            <p:nvPr/>
          </p:nvSpPr>
          <p:spPr>
            <a:xfrm>
              <a:off x="990600" y="4686236"/>
              <a:ext cx="4267200" cy="38728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4A5A93B-2B5C-4B00-B698-C67985BE0F6E}"/>
                </a:ext>
              </a:extLst>
            </p:cNvPr>
            <p:cNvSpPr txBox="1"/>
            <p:nvPr/>
          </p:nvSpPr>
          <p:spPr>
            <a:xfrm>
              <a:off x="5598459" y="4351152"/>
              <a:ext cx="1905000" cy="40011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Please ensure all forms are signed.</a:t>
              </a:r>
            </a:p>
          </p:txBody>
        </p:sp>
        <p:cxnSp>
          <p:nvCxnSpPr>
            <p:cNvPr id="31" name="Connector: Elbow 30">
              <a:extLst>
                <a:ext uri="{FF2B5EF4-FFF2-40B4-BE49-F238E27FC236}">
                  <a16:creationId xmlns:a16="http://schemas.microsoft.com/office/drawing/2014/main" id="{0B474F02-236E-4521-9010-AF39B2D2A870}"/>
                </a:ext>
              </a:extLst>
            </p:cNvPr>
            <p:cNvCxnSpPr>
              <a:cxnSpLocks/>
              <a:stCxn id="30" idx="1"/>
            </p:cNvCxnSpPr>
            <p:nvPr/>
          </p:nvCxnSpPr>
          <p:spPr>
            <a:xfrm rot="10800000" flipV="1">
              <a:off x="4988891" y="4551207"/>
              <a:ext cx="609569" cy="283400"/>
            </a:xfrm>
            <a:prstGeom prst="bentConnector3">
              <a:avLst>
                <a:gd name="adj1" fmla="val 100003"/>
              </a:avLst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14897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38AEF111-CBCB-44A9-BD59-BC4807436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731" y="867050"/>
            <a:ext cx="6206496" cy="40646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581735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810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6200" y="361950"/>
            <a:ext cx="89916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4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Contractual/Consultants Detailed Itemization Form:</a:t>
            </a:r>
            <a:endParaRPr lang="en-US" sz="24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0BC8B42-C8AD-48FB-BD3C-571918DCD21F}"/>
              </a:ext>
            </a:extLst>
          </p:cNvPr>
          <p:cNvGrpSpPr/>
          <p:nvPr/>
        </p:nvGrpSpPr>
        <p:grpSpPr>
          <a:xfrm>
            <a:off x="5568442" y="1491204"/>
            <a:ext cx="1638300" cy="1173934"/>
            <a:chOff x="5568442" y="1491204"/>
            <a:chExt cx="1638300" cy="117393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D1AE01B-2A2D-4CDD-8B92-5FD4212305AF}"/>
                </a:ext>
              </a:extLst>
            </p:cNvPr>
            <p:cNvSpPr txBox="1"/>
            <p:nvPr/>
          </p:nvSpPr>
          <p:spPr>
            <a:xfrm>
              <a:off x="5568442" y="1491204"/>
              <a:ext cx="1638300" cy="507831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Enter the amount requesting reimbursement for under the Grant Funds Column.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E66C1B5-8EF3-4A4B-92EE-0A98B6C5CAB6}"/>
                </a:ext>
              </a:extLst>
            </p:cNvPr>
            <p:cNvCxnSpPr>
              <a:cxnSpLocks/>
            </p:cNvCxnSpPr>
            <p:nvPr/>
          </p:nvCxnSpPr>
          <p:spPr>
            <a:xfrm>
              <a:off x="6400800" y="2004350"/>
              <a:ext cx="0" cy="660788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E8405E5-BF7C-47CE-A8A8-D29B29E1740C}"/>
              </a:ext>
            </a:extLst>
          </p:cNvPr>
          <p:cNvGrpSpPr/>
          <p:nvPr/>
        </p:nvGrpSpPr>
        <p:grpSpPr>
          <a:xfrm>
            <a:off x="7206741" y="2534031"/>
            <a:ext cx="1267710" cy="1061829"/>
            <a:chOff x="7617984" y="2199072"/>
            <a:chExt cx="1353654" cy="1061829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87F474B-B5BB-4A1D-82AA-101D7F0119F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17984" y="2564023"/>
              <a:ext cx="930332" cy="1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9976978-6D87-40E6-9691-A3876638DBA5}"/>
                </a:ext>
              </a:extLst>
            </p:cNvPr>
            <p:cNvSpPr txBox="1"/>
            <p:nvPr/>
          </p:nvSpPr>
          <p:spPr>
            <a:xfrm>
              <a:off x="8019137" y="2199072"/>
              <a:ext cx="952501" cy="1061829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u="sng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  <a:r>
                <a:rPr 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your contract has a “Match” requirement, you will enter the amount in this column.</a:t>
              </a:r>
              <a:endParaRPr lang="en-US" sz="9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0596F4C-5AFC-4590-AA39-7498F51AF3F2}"/>
              </a:ext>
            </a:extLst>
          </p:cNvPr>
          <p:cNvSpPr txBox="1"/>
          <p:nvPr/>
        </p:nvSpPr>
        <p:spPr>
          <a:xfrm>
            <a:off x="60572" y="2534031"/>
            <a:ext cx="981076" cy="646331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number or method of payment must be included.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CDB29F6-EDA8-4B62-9837-B1A78D0EF8F7}"/>
              </a:ext>
            </a:extLst>
          </p:cNvPr>
          <p:cNvCxnSpPr>
            <a:cxnSpLocks/>
          </p:cNvCxnSpPr>
          <p:nvPr/>
        </p:nvCxnSpPr>
        <p:spPr>
          <a:xfrm>
            <a:off x="1049481" y="2750219"/>
            <a:ext cx="271463" cy="0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23A6886-60C4-4C56-AAB4-C77B05307313}"/>
              </a:ext>
            </a:extLst>
          </p:cNvPr>
          <p:cNvGrpSpPr/>
          <p:nvPr/>
        </p:nvGrpSpPr>
        <p:grpSpPr>
          <a:xfrm>
            <a:off x="54913" y="3015470"/>
            <a:ext cx="1787128" cy="1419384"/>
            <a:chOff x="48275" y="2750366"/>
            <a:chExt cx="1787128" cy="1419384"/>
          </a:xfrm>
        </p:grpSpPr>
        <p:cxnSp>
          <p:nvCxnSpPr>
            <p:cNvPr id="21" name="Connector: Elbow 20">
              <a:extLst>
                <a:ext uri="{FF2B5EF4-FFF2-40B4-BE49-F238E27FC236}">
                  <a16:creationId xmlns:a16="http://schemas.microsoft.com/office/drawing/2014/main" id="{FA08B0DA-CAC7-4430-B78B-FBF85FE1E7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6222" y="2750366"/>
              <a:ext cx="1069181" cy="916948"/>
            </a:xfrm>
            <a:prstGeom prst="bentConnector3">
              <a:avLst>
                <a:gd name="adj1" fmla="val 99889"/>
              </a:avLst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861EAF7-8C0F-4853-8146-0B6FB1001272}"/>
                </a:ext>
              </a:extLst>
            </p:cNvPr>
            <p:cNvSpPr txBox="1"/>
            <p:nvPr/>
          </p:nvSpPr>
          <p:spPr>
            <a:xfrm>
              <a:off x="48275" y="2969421"/>
              <a:ext cx="981075" cy="1200329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Rate charged per itemized line is required.  We verify the $650/day limit and seek OPDF’s approval for anything over this rate.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813E96D-816C-4747-B21F-10C557B20D5A}"/>
              </a:ext>
            </a:extLst>
          </p:cNvPr>
          <p:cNvSpPr txBox="1"/>
          <p:nvPr/>
        </p:nvSpPr>
        <p:spPr>
          <a:xfrm>
            <a:off x="2024226" y="3108129"/>
            <a:ext cx="727470" cy="830997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date or date range is required with month, day &amp; year.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FB820FF-7799-422D-A736-117996215386}"/>
              </a:ext>
            </a:extLst>
          </p:cNvPr>
          <p:cNvSpPr txBox="1"/>
          <p:nvPr/>
        </p:nvSpPr>
        <p:spPr>
          <a:xfrm>
            <a:off x="2812204" y="3108129"/>
            <a:ext cx="727470" cy="830997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of service must agree with approved budget.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150F2A-1F7E-4C3C-9CFC-B79228B5EA3D}"/>
              </a:ext>
            </a:extLst>
          </p:cNvPr>
          <p:cNvSpPr txBox="1"/>
          <p:nvPr/>
        </p:nvSpPr>
        <p:spPr>
          <a:xfrm>
            <a:off x="3620924" y="3234525"/>
            <a:ext cx="1638300" cy="338554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Payee listed must be the vendor performing the service.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993EA43-A04E-4159-B283-0558C60ED62E}"/>
              </a:ext>
            </a:extLst>
          </p:cNvPr>
          <p:cNvSpPr txBox="1"/>
          <p:nvPr/>
        </p:nvSpPr>
        <p:spPr>
          <a:xfrm>
            <a:off x="5358808" y="3271563"/>
            <a:ext cx="792951" cy="523220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if the vendor used is an approved MBE/WBE.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B5ABAE3-F6B0-47D0-8300-A2A0D1D5647E}"/>
              </a:ext>
            </a:extLst>
          </p:cNvPr>
          <p:cNvGrpSpPr/>
          <p:nvPr/>
        </p:nvGrpSpPr>
        <p:grpSpPr>
          <a:xfrm>
            <a:off x="22986" y="4476732"/>
            <a:ext cx="6214753" cy="413125"/>
            <a:chOff x="155179" y="4635562"/>
            <a:chExt cx="4668716" cy="41312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98BBFB1-5A45-4BEB-A674-06C521655785}"/>
                </a:ext>
              </a:extLst>
            </p:cNvPr>
            <p:cNvSpPr txBox="1"/>
            <p:nvPr/>
          </p:nvSpPr>
          <p:spPr>
            <a:xfrm>
              <a:off x="1017547" y="4661407"/>
              <a:ext cx="3806348" cy="38728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F17658B-51D4-4F18-85DC-80FD17B5D1B6}"/>
                </a:ext>
              </a:extLst>
            </p:cNvPr>
            <p:cNvSpPr txBox="1"/>
            <p:nvPr/>
          </p:nvSpPr>
          <p:spPr>
            <a:xfrm>
              <a:off x="155179" y="4635562"/>
              <a:ext cx="782628" cy="323165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Please ensure all forms are signed</a:t>
              </a:r>
              <a:r>
                <a:rPr lang="en-US" sz="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48AE235-B68E-485F-AE05-60B5D7AD3643}"/>
                </a:ext>
              </a:extLst>
            </p:cNvPr>
            <p:cNvCxnSpPr>
              <a:cxnSpLocks/>
            </p:cNvCxnSpPr>
            <p:nvPr/>
          </p:nvCxnSpPr>
          <p:spPr>
            <a:xfrm>
              <a:off x="754610" y="4969165"/>
              <a:ext cx="262936" cy="0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058631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19049"/>
            <a:ext cx="9144000" cy="3810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57200" y="1076790"/>
            <a:ext cx="8072718" cy="83612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1085864" lvl="2" indent="-171452">
              <a:spcAft>
                <a:spcPts val="464"/>
              </a:spcAft>
              <a:buFont typeface="Arial" panose="020B0604020202020204" pitchFamily="34" charset="0"/>
              <a:buChar char="•"/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" y="361950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Equipment Detailed Itemization Form: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B8C490-ADC7-41FE-8D3F-ADEB46786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852740"/>
            <a:ext cx="7543800" cy="41636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966" y="4629150"/>
            <a:ext cx="2034931" cy="3872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76C8B8E-C953-4681-91EC-80265E107382}"/>
              </a:ext>
            </a:extLst>
          </p:cNvPr>
          <p:cNvSpPr txBox="1"/>
          <p:nvPr/>
        </p:nvSpPr>
        <p:spPr>
          <a:xfrm>
            <a:off x="6096000" y="2771329"/>
            <a:ext cx="792951" cy="784830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if the vendor used is an approved MBE/WBE.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29DB92-598C-433E-AEC8-003958F54963}"/>
              </a:ext>
            </a:extLst>
          </p:cNvPr>
          <p:cNvSpPr txBox="1"/>
          <p:nvPr/>
        </p:nvSpPr>
        <p:spPr>
          <a:xfrm>
            <a:off x="663684" y="2562155"/>
            <a:ext cx="935101" cy="784830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Items listed must agree with the approved budget.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468104-B187-4C43-BEAE-BBDE741F42A0}"/>
              </a:ext>
            </a:extLst>
          </p:cNvPr>
          <p:cNvSpPr txBox="1"/>
          <p:nvPr/>
        </p:nvSpPr>
        <p:spPr>
          <a:xfrm>
            <a:off x="2243284" y="2635425"/>
            <a:ext cx="990600" cy="784830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Dates need to be within the report period and the contract period.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A9287CE-95D0-41DB-A3A4-06AC06FC8F57}"/>
              </a:ext>
            </a:extLst>
          </p:cNvPr>
          <p:cNvGrpSpPr/>
          <p:nvPr/>
        </p:nvGrpSpPr>
        <p:grpSpPr>
          <a:xfrm>
            <a:off x="7324421" y="2366086"/>
            <a:ext cx="1686229" cy="1893269"/>
            <a:chOff x="7324421" y="2366086"/>
            <a:chExt cx="1686229" cy="1893269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4E867BB-1FFD-4E50-B92E-F70D351E47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324421" y="2366086"/>
              <a:ext cx="1066800" cy="939985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9258849-D4C8-48BF-86BC-B6675B63EF0C}"/>
                </a:ext>
              </a:extLst>
            </p:cNvPr>
            <p:cNvSpPr txBox="1"/>
            <p:nvPr/>
          </p:nvSpPr>
          <p:spPr>
            <a:xfrm>
              <a:off x="8058150" y="3197526"/>
              <a:ext cx="952500" cy="1061829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Enter the amount requesting reimbursement for under the Grant Funds Column.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720F980-DCA5-45D2-BF73-9E46498D6112}"/>
              </a:ext>
            </a:extLst>
          </p:cNvPr>
          <p:cNvSpPr txBox="1"/>
          <p:nvPr/>
        </p:nvSpPr>
        <p:spPr>
          <a:xfrm>
            <a:off x="3834487" y="2630420"/>
            <a:ext cx="647700" cy="1200329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number or method of payment must be included.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757108-D0EF-4035-8C8A-A20538AE46EC}"/>
              </a:ext>
            </a:extLst>
          </p:cNvPr>
          <p:cNvSpPr txBox="1"/>
          <p:nvPr/>
        </p:nvSpPr>
        <p:spPr>
          <a:xfrm>
            <a:off x="4724400" y="2635425"/>
            <a:ext cx="990600" cy="507831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the vendor used for each expense.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29B391A-F6E6-4204-B7DD-BEF5EEF39F3A}"/>
              </a:ext>
            </a:extLst>
          </p:cNvPr>
          <p:cNvGrpSpPr/>
          <p:nvPr/>
        </p:nvGrpSpPr>
        <p:grpSpPr>
          <a:xfrm>
            <a:off x="7869052" y="1832434"/>
            <a:ext cx="1156168" cy="1061829"/>
            <a:chOff x="7869052" y="1832434"/>
            <a:chExt cx="1156168" cy="106182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C45B70A-8147-4E01-A418-186E078CE66A}"/>
                </a:ext>
              </a:extLst>
            </p:cNvPr>
            <p:cNvSpPr txBox="1"/>
            <p:nvPr/>
          </p:nvSpPr>
          <p:spPr>
            <a:xfrm>
              <a:off x="8072720" y="1832434"/>
              <a:ext cx="952500" cy="1061829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u="sng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  <a:r>
                <a:rPr 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your contract has a “Match” requirement, you will enter the amount in this column.</a:t>
              </a:r>
              <a:endParaRPr lang="en-US" sz="9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D5423B5-6276-456B-8F1B-6AA58C8C75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69052" y="2343150"/>
              <a:ext cx="203668" cy="2140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67BE9E7-6D28-4026-805A-791320F5FB42}"/>
              </a:ext>
            </a:extLst>
          </p:cNvPr>
          <p:cNvGrpSpPr/>
          <p:nvPr/>
        </p:nvGrpSpPr>
        <p:grpSpPr>
          <a:xfrm>
            <a:off x="40260" y="3982819"/>
            <a:ext cx="7579740" cy="998965"/>
            <a:chOff x="40260" y="3982819"/>
            <a:chExt cx="7579740" cy="99896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4244073-70D1-4C16-ACB9-49C38F9F63A0}"/>
                </a:ext>
              </a:extLst>
            </p:cNvPr>
            <p:cNvSpPr txBox="1"/>
            <p:nvPr/>
          </p:nvSpPr>
          <p:spPr>
            <a:xfrm>
              <a:off x="1300164" y="4629149"/>
              <a:ext cx="6319836" cy="352635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3A3789C-4A67-44B1-9E75-C4C35B039190}"/>
                </a:ext>
              </a:extLst>
            </p:cNvPr>
            <p:cNvSpPr txBox="1"/>
            <p:nvPr/>
          </p:nvSpPr>
          <p:spPr>
            <a:xfrm>
              <a:off x="40260" y="3982819"/>
              <a:ext cx="727471" cy="646331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Please ensure all forms are signed.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15FA204-8A52-461C-8A4F-54322796C1AC}"/>
                </a:ext>
              </a:extLst>
            </p:cNvPr>
            <p:cNvCxnSpPr>
              <a:cxnSpLocks/>
            </p:cNvCxnSpPr>
            <p:nvPr/>
          </p:nvCxnSpPr>
          <p:spPr>
            <a:xfrm>
              <a:off x="767731" y="4629150"/>
              <a:ext cx="532433" cy="0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6715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D914F65-558E-4A7E-BE2F-7A577AB37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5" y="889537"/>
            <a:ext cx="7924800" cy="368246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810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57200" y="1076790"/>
            <a:ext cx="8072718" cy="83612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1085864" lvl="2" indent="-171452">
              <a:spcAft>
                <a:spcPts val="464"/>
              </a:spcAft>
              <a:buFont typeface="Arial" panose="020B0604020202020204" pitchFamily="34" charset="0"/>
              <a:buChar char="•"/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" y="361950"/>
            <a:ext cx="89916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4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Operating Expenses/Supplies Detailed Itemization Form:</a:t>
            </a:r>
            <a:endParaRPr lang="en-US" sz="24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85ECAEB-A457-4F5F-A52D-620CE71365F2}"/>
              </a:ext>
            </a:extLst>
          </p:cNvPr>
          <p:cNvGrpSpPr/>
          <p:nvPr/>
        </p:nvGrpSpPr>
        <p:grpSpPr>
          <a:xfrm>
            <a:off x="6372155" y="2315270"/>
            <a:ext cx="1705045" cy="415498"/>
            <a:chOff x="7646263" y="3091833"/>
            <a:chExt cx="2434685" cy="41549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A9F7927-CB3F-43B2-A005-EB2F8FA81C56}"/>
                </a:ext>
              </a:extLst>
            </p:cNvPr>
            <p:cNvSpPr txBox="1"/>
            <p:nvPr/>
          </p:nvSpPr>
          <p:spPr>
            <a:xfrm>
              <a:off x="7972986" y="3091833"/>
              <a:ext cx="2107962" cy="415498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u="sng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  <a:r>
                <a:rPr lang="en-US" sz="7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your contract has a “Match” requirement, you will enter the amount in this column.</a:t>
              </a:r>
              <a:endParaRPr lang="en-US" sz="7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55EB89F7-4818-4163-B6D7-22D0106E4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46263" y="3348312"/>
              <a:ext cx="326723" cy="0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057176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AE0001F-1B67-4E5B-BF2D-11A83C2F0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833" y="908780"/>
            <a:ext cx="7196350" cy="4086064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810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6200" y="361950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Travel Detailed Itemization Form: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54C959E-F920-4F17-A0F5-0A7E2FA36F35}"/>
              </a:ext>
            </a:extLst>
          </p:cNvPr>
          <p:cNvGrpSpPr/>
          <p:nvPr/>
        </p:nvGrpSpPr>
        <p:grpSpPr>
          <a:xfrm>
            <a:off x="6188988" y="1873607"/>
            <a:ext cx="1385051" cy="901183"/>
            <a:chOff x="6197132" y="1748907"/>
            <a:chExt cx="1385051" cy="901183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A395536-9D02-4ABD-A2AF-4C420F8CA9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97132" y="2419350"/>
              <a:ext cx="432551" cy="230740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810AF7E-CD9D-4046-BD3F-51618B99370C}"/>
                </a:ext>
              </a:extLst>
            </p:cNvPr>
            <p:cNvSpPr txBox="1"/>
            <p:nvPr/>
          </p:nvSpPr>
          <p:spPr>
            <a:xfrm>
              <a:off x="6629683" y="1748907"/>
              <a:ext cx="952500" cy="830997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u="sng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  <a:r>
                <a:rPr lang="en-US" sz="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your contract has a “Match” requirement, you will enter the amount in this column.</a:t>
              </a:r>
              <a:endParaRPr lang="en-US" sz="8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69220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CFD6BB40-A5E8-40B7-B965-F898DB093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43" y="929246"/>
            <a:ext cx="8305800" cy="353712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810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6200" y="361950"/>
            <a:ext cx="89916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4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Space/Property &amp; Utilities/Rent Detailed Itemization Form:</a:t>
            </a:r>
            <a:endParaRPr lang="en-US" sz="24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73A895A-711E-41BD-809A-083C8169070C}"/>
              </a:ext>
            </a:extLst>
          </p:cNvPr>
          <p:cNvGrpSpPr/>
          <p:nvPr/>
        </p:nvGrpSpPr>
        <p:grpSpPr>
          <a:xfrm>
            <a:off x="6653653" y="2266950"/>
            <a:ext cx="1951890" cy="584775"/>
            <a:chOff x="6705600" y="2160853"/>
            <a:chExt cx="1951890" cy="58477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8655DF9-AB65-4634-B9EA-4B6A039AE4A4}"/>
                </a:ext>
              </a:extLst>
            </p:cNvPr>
            <p:cNvSpPr txBox="1"/>
            <p:nvPr/>
          </p:nvSpPr>
          <p:spPr>
            <a:xfrm>
              <a:off x="7189519" y="2160853"/>
              <a:ext cx="1467971" cy="584775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u="sng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  <a:r>
                <a:rPr lang="en-US" sz="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your contract has a “Match” requirement, you will enter the amount in this column.</a:t>
              </a:r>
              <a:endParaRPr lang="en-US" sz="8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9D67EC7-343A-4A7E-B63A-FB735CA6A9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5600" y="2550968"/>
              <a:ext cx="483919" cy="0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099957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C16D27E-DC86-495D-AFD1-3D5D39131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74" y="907862"/>
            <a:ext cx="6824825" cy="414540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048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6200" y="384642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Alterations Detailed Itemization Form: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095" y="4521387"/>
            <a:ext cx="2102025" cy="40004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7C9E849-9D9A-465F-B03F-B72EDA6744E8}"/>
              </a:ext>
            </a:extLst>
          </p:cNvPr>
          <p:cNvSpPr txBox="1"/>
          <p:nvPr/>
        </p:nvSpPr>
        <p:spPr>
          <a:xfrm>
            <a:off x="5946595" y="3013282"/>
            <a:ext cx="952500" cy="830997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en-US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your contract has a “Match” requirement, you will enter the amount in this column.</a:t>
            </a:r>
            <a:endParaRPr lang="en-US" sz="800" b="1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7935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6D7E08-8579-42E6-A080-B396F6BFB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676439"/>
            <a:ext cx="6705600" cy="3918222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048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6200" y="219730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Other Detailed Itemization Form: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4673514"/>
            <a:ext cx="1868920" cy="35568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5353F3C-8F93-404B-B4AC-99CAD91C0B61}"/>
              </a:ext>
            </a:extLst>
          </p:cNvPr>
          <p:cNvSpPr txBox="1"/>
          <p:nvPr/>
        </p:nvSpPr>
        <p:spPr>
          <a:xfrm>
            <a:off x="6400800" y="2658381"/>
            <a:ext cx="781050" cy="846386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en-US" sz="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your contract has a “Match” requirement, you will enter the amount in this column.</a:t>
            </a:r>
            <a:endParaRPr lang="en-US" sz="700" b="1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0341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338043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57200" y="1076790"/>
            <a:ext cx="8072718" cy="83612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1085864" lvl="2" indent="-171452">
              <a:spcAft>
                <a:spcPts val="464"/>
              </a:spcAft>
              <a:buFont typeface="Arial" panose="020B0604020202020204" pitchFamily="34" charset="0"/>
              <a:buChar char="•"/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" y="490442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Based Vouchering: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7DB8EC3-E0EF-45CE-9F1C-9CF9C3463904}"/>
              </a:ext>
            </a:extLst>
          </p:cNvPr>
          <p:cNvSpPr txBox="1">
            <a:spLocks/>
          </p:cNvSpPr>
          <p:nvPr/>
        </p:nvSpPr>
        <p:spPr>
          <a:xfrm>
            <a:off x="436728" y="1229190"/>
            <a:ext cx="8093190" cy="33237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Three types of forms required: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		1.  Claim For Payment (no changes to this form)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		2. Fiscal Cost Report (FCR)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		3.  Detailed Itemization Form (DIF)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Go to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https://www.criminaljustice.ny.gov/ofpa/performance-based-vouchering.html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and click on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“Guide to Submitting A Performance Based Voucher”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to view the forms and guidance on filling these forms out. </a:t>
            </a: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B3AAE25-3960-4FBF-B042-090290A0D621}"/>
              </a:ext>
            </a:extLst>
          </p:cNvPr>
          <p:cNvGrpSpPr/>
          <p:nvPr/>
        </p:nvGrpSpPr>
        <p:grpSpPr>
          <a:xfrm>
            <a:off x="4953000" y="1893153"/>
            <a:ext cx="3220872" cy="830997"/>
            <a:chOff x="4953000" y="1893153"/>
            <a:chExt cx="3220872" cy="83099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ABA759B-A3A7-4BB8-A89E-56811AE247D6}"/>
                </a:ext>
              </a:extLst>
            </p:cNvPr>
            <p:cNvSpPr txBox="1"/>
            <p:nvPr/>
          </p:nvSpPr>
          <p:spPr>
            <a:xfrm>
              <a:off x="5334000" y="1893153"/>
              <a:ext cx="28398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u="sng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These forms are different than expenditure based forms.</a:t>
              </a:r>
            </a:p>
          </p:txBody>
        </p:sp>
        <p:sp>
          <p:nvSpPr>
            <p:cNvPr id="2" name="Arrow: Chevron 1">
              <a:extLst>
                <a:ext uri="{FF2B5EF4-FFF2-40B4-BE49-F238E27FC236}">
                  <a16:creationId xmlns:a16="http://schemas.microsoft.com/office/drawing/2014/main" id="{8B4F9F33-36E9-48DF-A809-442BC6E5B36B}"/>
                </a:ext>
              </a:extLst>
            </p:cNvPr>
            <p:cNvSpPr/>
            <p:nvPr/>
          </p:nvSpPr>
          <p:spPr>
            <a:xfrm>
              <a:off x="4953000" y="1948959"/>
              <a:ext cx="457200" cy="470391"/>
            </a:xfrm>
            <a:prstGeom prst="chevron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95550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380529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57200" y="1076790"/>
            <a:ext cx="8072718" cy="83612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1085864" lvl="2" indent="-171452">
              <a:spcAft>
                <a:spcPts val="464"/>
              </a:spcAft>
              <a:buFont typeface="Arial" panose="020B0604020202020204" pitchFamily="34" charset="0"/>
              <a:buChar char="•"/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" y="380921"/>
            <a:ext cx="89916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Minority and Women-Owned Business Enterprises (MWBE):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9B98BE1-C23A-4C97-8D9F-E95E5E7ECC83}"/>
              </a:ext>
            </a:extLst>
          </p:cNvPr>
          <p:cNvSpPr txBox="1">
            <a:spLocks/>
          </p:cNvSpPr>
          <p:nvPr/>
        </p:nvSpPr>
        <p:spPr>
          <a:xfrm>
            <a:off x="439003" y="971550"/>
            <a:ext cx="7964920" cy="3928686"/>
          </a:xfrm>
          <a:prstGeom prst="rect">
            <a:avLst/>
          </a:prstGeom>
        </p:spPr>
        <p:txBody>
          <a:bodyPr>
            <a:normAutofit/>
          </a:bodyPr>
          <a:lstStyle>
            <a:lvl1pPr marL="342905" indent="-342905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60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4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0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6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7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3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8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Any contract equal to or greater than $25,000 is subject to the MWBE utilization goal. That is, if the contract includes funding in the discretionary categories (ex. Supplies, Equipment, etc.) the grantee may be mandated to spend a minimum of 30 % of the discretionary funds with an MWBE vendor.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MWBE spending goals must be met even if you do not voucher for your full category amount or full contract amount.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To find NYS MWBE approved vendors, go to: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https://ny.newnycontracts.com/?TN=ny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and click on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“search the directory.”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If circumstances do not allow you to meet this goal, you may be eligible to apply for a waiver.  To apply for a waiver, contact your Public Safety Grants Representative in OPDF.  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If your MWBE goal has not been met by your final voucher then payment on that voucher will be withheld pending resolution.</a:t>
            </a:r>
          </a:p>
        </p:txBody>
      </p:sp>
    </p:spTree>
    <p:extLst>
      <p:ext uri="{BB962C8B-B14F-4D97-AF65-F5344CB8AC3E}">
        <p14:creationId xmlns:p14="http://schemas.microsoft.com/office/powerpoint/2010/main" val="26349182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387987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57200" y="1076790"/>
            <a:ext cx="8072718" cy="83612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1085864" lvl="2" indent="-171452">
              <a:spcAft>
                <a:spcPts val="464"/>
              </a:spcAft>
              <a:buFont typeface="Arial" panose="020B0604020202020204" pitchFamily="34" charset="0"/>
              <a:buChar char="•"/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" y="365986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MWBE, </a:t>
            </a:r>
            <a:r>
              <a:rPr lang="en-US" altLang="en-US" sz="2800" b="1" i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continued</a:t>
            </a:r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1AFC190-47FA-4CFC-ADC0-D6526F9724CA}"/>
              </a:ext>
            </a:extLst>
          </p:cNvPr>
          <p:cNvSpPr txBox="1">
            <a:spLocks/>
          </p:cNvSpPr>
          <p:nvPr/>
        </p:nvSpPr>
        <p:spPr>
          <a:xfrm>
            <a:off x="228600" y="889206"/>
            <a:ext cx="7964920" cy="4264636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5" indent="-342905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60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4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0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6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7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3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8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95528" indent="-374904">
              <a:lnSpc>
                <a:spcPct val="110000"/>
              </a:lnSpc>
              <a:spcBef>
                <a:spcPts val="0"/>
              </a:spcBef>
              <a:spcAft>
                <a:spcPts val="660"/>
              </a:spcAft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Forms are found at: 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https://www.criminaljustice.ny.gov/ofpa/applcntgrntfrms.html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indent="-374904">
              <a:lnSpc>
                <a:spcPct val="110000"/>
              </a:lnSpc>
              <a:spcBef>
                <a:spcPts val="0"/>
              </a:spcBef>
              <a:spcAft>
                <a:spcPts val="660"/>
              </a:spcAft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The Local Assistance MWBE Equal Employment Opportunity Staffing Plan (DCJS-3300), completed during the contract process, if the contract exceeds $250,000.</a:t>
            </a:r>
          </a:p>
          <a:p>
            <a:pPr marL="795528" indent="-374904">
              <a:lnSpc>
                <a:spcPct val="110000"/>
              </a:lnSpc>
              <a:spcBef>
                <a:spcPts val="0"/>
              </a:spcBef>
              <a:spcAft>
                <a:spcPts val="660"/>
              </a:spcAft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Local Assistance MWBE Workforce Employment Utilization Report (DCJS-3303), completed with the final voucher and only required if the DCJS-3300 was completed during the application process. </a:t>
            </a:r>
          </a:p>
          <a:p>
            <a:pPr marL="795528" indent="-374904">
              <a:lnSpc>
                <a:spcPct val="110000"/>
              </a:lnSpc>
              <a:spcBef>
                <a:spcPts val="0"/>
              </a:spcBef>
              <a:spcAft>
                <a:spcPts val="660"/>
              </a:spcAft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Local Assistance MWBE NPS Discretionary Budget Determination Worksheet (DCJS-3309) and a Local Assistance MWBE Subcontractor/Supplier Utilization Proposal Form (DCJS-3301) are completed in conjunction during the contract process to determine the grantee’s MBE and WBE spending goals. </a:t>
            </a:r>
          </a:p>
          <a:p>
            <a:pPr marL="795528" indent="-374904">
              <a:lnSpc>
                <a:spcPct val="110000"/>
              </a:lnSpc>
              <a:spcBef>
                <a:spcPts val="0"/>
              </a:spcBef>
              <a:spcAft>
                <a:spcPts val="660"/>
              </a:spcAft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MWBE Subcontractor Utilization Quarterly Report (DCJS-3310), is only required for Performance Based Contracts.  For these contracts, the DCJS-3310 is required for each voucher submission.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7609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546711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57200" y="1076790"/>
            <a:ext cx="8072718" cy="83612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1085864" lvl="2" indent="-171452">
              <a:spcAft>
                <a:spcPts val="464"/>
              </a:spcAft>
              <a:buFont typeface="Arial" panose="020B0604020202020204" pitchFamily="34" charset="0"/>
              <a:buChar char="•"/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" y="490443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Advances: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F7AE5D7-1BCE-47B8-9514-8F4B6EE085B7}"/>
              </a:ext>
            </a:extLst>
          </p:cNvPr>
          <p:cNvSpPr txBox="1">
            <a:spLocks/>
          </p:cNvSpPr>
          <p:nvPr/>
        </p:nvSpPr>
        <p:spPr>
          <a:xfrm>
            <a:off x="320030" y="1076790"/>
            <a:ext cx="8347057" cy="3977498"/>
          </a:xfrm>
          <a:prstGeom prst="rect">
            <a:avLst/>
          </a:prstGeom>
        </p:spPr>
        <p:txBody>
          <a:bodyPr>
            <a:normAutofit/>
          </a:bodyPr>
          <a:lstStyle>
            <a:lvl1pPr marL="342905" indent="-342905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60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4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0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6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7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3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8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Not-for-Profits (NFPs) may have the opportunity for an advance payment; Municipalities are not eligible for advances. Review Attachment/Appendix-D of your contract to see if an advance is permissible.  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Advances are the first payments made against a contract (or budget version in the case of multi-year contracts) and should be requested during the contract process </a:t>
            </a:r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after submitting a voucher.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 NFP may request up to 25% of the contract total </a:t>
            </a:r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the total amount of any equipment.</a:t>
            </a:r>
            <a:endParaRPr lang="en-US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After receiving an advance payment every subsequent voucher will be reduced by 50%, until fully paid, as part of the advance recoupment process. 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If an advance is not fully recouped by your final voucher, all payments to the grantee will be withheld on </a:t>
            </a:r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open contracts pending resolution.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3085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546711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57200" y="1076790"/>
            <a:ext cx="8072718" cy="83612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1085864" lvl="2" indent="-171452">
              <a:spcAft>
                <a:spcPts val="464"/>
              </a:spcAft>
              <a:buFont typeface="Arial" panose="020B0604020202020204" pitchFamily="34" charset="0"/>
              <a:buChar char="•"/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571393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Vouchering Guidance: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E184FD6-0A46-45CB-ADDA-5FB726C0A60E}"/>
              </a:ext>
            </a:extLst>
          </p:cNvPr>
          <p:cNvSpPr txBox="1">
            <a:spLocks/>
          </p:cNvSpPr>
          <p:nvPr/>
        </p:nvSpPr>
        <p:spPr>
          <a:xfrm>
            <a:off x="457200" y="1109008"/>
            <a:ext cx="8229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342905" indent="-342905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60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4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0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6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7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3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8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Please do not submit a voucher until you have been notified that your contract is </a:t>
            </a:r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</a:rPr>
              <a:t>executed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by an automated e-mail or your Public Safety Grants Representative. 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Voucher submission is due 30 days after the end of the quarter.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Please ensure that the correct contact information for your organization is reflected in the Grants Management System (GMS) or Grants Gateway (GG) and on the FCR (Fiscal Cost Report).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 order to be reimbursed for a cost it must be ordered, received and paid for.</a:t>
            </a:r>
          </a:p>
          <a:p>
            <a:pPr marL="795528" lvl="1" indent="-374904">
              <a:spcBef>
                <a:spcPts val="0"/>
              </a:spcBef>
              <a:spcAft>
                <a:spcPts val="660"/>
              </a:spcAft>
              <a:buNone/>
            </a:pPr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NOTE: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Ordering and receiving must have occurred during the contract period. Payment can take place after the contract end date; however, payment must occur prior to the voucher being submitted. 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Your organization must have an up to date address and banking information must be current in the State Financial System (SFS) to ensure payment is not delayed.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7971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810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57200" y="1076790"/>
            <a:ext cx="8072718" cy="83612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1085864" lvl="2" indent="-171452">
              <a:spcAft>
                <a:spcPts val="464"/>
              </a:spcAft>
              <a:buFont typeface="Arial" panose="020B0604020202020204" pitchFamily="34" charset="0"/>
              <a:buChar char="•"/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8B66D5-E330-4FFA-A7C1-98A9075A2E59}"/>
              </a:ext>
            </a:extLst>
          </p:cNvPr>
          <p:cNvSpPr txBox="1"/>
          <p:nvPr/>
        </p:nvSpPr>
        <p:spPr>
          <a:xfrm>
            <a:off x="200025" y="457379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Electronic Funds Transfer (EFT):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746ACD8-431F-4E2C-8274-B91A631159C3}"/>
              </a:ext>
            </a:extLst>
          </p:cNvPr>
          <p:cNvSpPr txBox="1">
            <a:spLocks/>
          </p:cNvSpPr>
          <p:nvPr/>
        </p:nvSpPr>
        <p:spPr>
          <a:xfrm>
            <a:off x="359930" y="1076028"/>
            <a:ext cx="834592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342905" indent="-342905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60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4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0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6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7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3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8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Grantees are contractually required to sign up to receive payments electronically.</a:t>
            </a:r>
          </a:p>
          <a:p>
            <a:pPr marL="795528" lvl="1" indent="-374904">
              <a:spcBef>
                <a:spcPts val="0"/>
              </a:spcBef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Electronic payments are received sooner than a paper check.  Please be sure you have  Electronic Funds Transfer checked so the payment will automatically be deposited and not sent as a  paper check.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To sign up for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ePayments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	1.  Log into the Vendor Self –Service Portal:  		 	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https://esupplier.sfs.ny.gov/psp/fscm/SUPPLIER/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95583" lvl="1" indent="-374904">
              <a:spcBef>
                <a:spcPts val="0"/>
              </a:spcBef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If you don’t have a Self-Service Portal Account, sign up at: 			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https://osc.state.ny.us/vendors/vendorselfservicesystem.htm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indent="-374904">
              <a:spcBef>
                <a:spcPts val="0"/>
              </a:spcBef>
              <a:spcAft>
                <a:spcPts val="66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	2.  Select “Enroll in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ePayments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” (Direct Deposit) Link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	3.  Follow the prompts to complete your enrollment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For Assistance, contact </a:t>
            </a:r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ePayments@osc.state.ny.us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1853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810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57200" y="1076790"/>
            <a:ext cx="8072718" cy="83612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1085864" lvl="2" indent="-171452">
              <a:spcAft>
                <a:spcPts val="464"/>
              </a:spcAft>
              <a:buFont typeface="Arial" panose="020B0604020202020204" pitchFamily="34" charset="0"/>
              <a:buChar char="•"/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" y="424423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Finance Contact Information: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353A9CD-1882-4554-BFEC-CC48C516E800}"/>
              </a:ext>
            </a:extLst>
          </p:cNvPr>
          <p:cNvSpPr txBox="1">
            <a:spLocks/>
          </p:cNvSpPr>
          <p:nvPr/>
        </p:nvSpPr>
        <p:spPr>
          <a:xfrm>
            <a:off x="303349" y="1133610"/>
            <a:ext cx="8229600" cy="3647940"/>
          </a:xfrm>
          <a:prstGeom prst="rect">
            <a:avLst/>
          </a:prstGeom>
        </p:spPr>
        <p:txBody>
          <a:bodyPr>
            <a:normAutofit/>
          </a:bodyPr>
          <a:lstStyle>
            <a:lvl1pPr marL="342905" indent="-342905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60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4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0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6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7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3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8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800" u="sng" dirty="0">
                <a:latin typeface="Arial" panose="020B0604020202020204" pitchFamily="34" charset="0"/>
                <a:cs typeface="Arial" panose="020B0604020202020204" pitchFamily="34" charset="0"/>
              </a:rPr>
              <a:t>You can contact DCJS Finance at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DCJSGrantsUnitVoucherInquiry@dcjs.ny.gov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95528" indent="-374904">
              <a:spcBef>
                <a:spcPts val="0"/>
              </a:spcBef>
              <a:spcAft>
                <a:spcPts val="660"/>
              </a:spcAft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direct any voucher related questions to DCJS Finance, not your Public Safety Grants Representative.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95528" indent="-374904" algn="ctr">
              <a:spcBef>
                <a:spcPts val="0"/>
              </a:spcBef>
              <a:spcAft>
                <a:spcPts val="660"/>
              </a:spcAft>
              <a:buNone/>
            </a:pPr>
            <a:endParaRPr lang="en-US" sz="1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528" indent="-374904">
              <a:spcBef>
                <a:spcPts val="0"/>
              </a:spcBef>
              <a:spcAft>
                <a:spcPts val="660"/>
              </a:spcAft>
            </a:pPr>
            <a:r>
              <a:rPr lang="en-US" sz="1800" u="sng" dirty="0">
                <a:latin typeface="Arial" panose="020B0604020202020204" pitchFamily="34" charset="0"/>
                <a:cs typeface="Arial" panose="020B0604020202020204" pitchFamily="34" charset="0"/>
              </a:rPr>
              <a:t>All vouchers should be submitted via mail to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95528" lvl="2" indent="-374904">
              <a:spcBef>
                <a:spcPts val="0"/>
              </a:spcBef>
              <a:spcAft>
                <a:spcPts val="660"/>
              </a:spcAft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NYS Division of Criminal Justice Services – Finance/Grants Unit</a:t>
            </a:r>
          </a:p>
          <a:p>
            <a:pPr marL="795528" lvl="2" indent="-374904">
              <a:spcBef>
                <a:spcPts val="0"/>
              </a:spcBef>
              <a:spcAft>
                <a:spcPts val="660"/>
              </a:spcAft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Alfred E. Smith State Office Building – 10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Floor</a:t>
            </a:r>
          </a:p>
          <a:p>
            <a:pPr marL="795528" lvl="2" indent="-374904">
              <a:spcBef>
                <a:spcPts val="0"/>
              </a:spcBef>
              <a:spcAft>
                <a:spcPts val="660"/>
              </a:spcAft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80 South Swan Street</a:t>
            </a:r>
          </a:p>
          <a:p>
            <a:pPr marL="795528" lvl="2" indent="-374904">
              <a:spcBef>
                <a:spcPts val="0"/>
              </a:spcBef>
              <a:spcAft>
                <a:spcPts val="660"/>
              </a:spcAft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Albany, NY 12210</a:t>
            </a:r>
          </a:p>
        </p:txBody>
      </p:sp>
    </p:spTree>
    <p:extLst>
      <p:ext uri="{BB962C8B-B14F-4D97-AF65-F5344CB8AC3E}">
        <p14:creationId xmlns:p14="http://schemas.microsoft.com/office/powerpoint/2010/main" val="25603941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546711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017280" y="1352550"/>
            <a:ext cx="4383520" cy="151067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420624" lvl="2">
              <a:spcAft>
                <a:spcPts val="660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64" lvl="2" indent="-171452">
              <a:spcAft>
                <a:spcPts val="464"/>
              </a:spcAft>
              <a:buFont typeface="Arial" panose="020B0604020202020204" pitchFamily="34" charset="0"/>
              <a:buChar char="•"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25912971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546711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6039C7A-1461-4B9D-8385-8D6F0A2EDB70}"/>
              </a:ext>
            </a:extLst>
          </p:cNvPr>
          <p:cNvSpPr txBox="1"/>
          <p:nvPr/>
        </p:nvSpPr>
        <p:spPr>
          <a:xfrm>
            <a:off x="152400" y="819150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32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 Basics</a:t>
            </a:r>
            <a:endParaRPr lang="en-US" sz="32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12E71B-0630-4D94-A9C0-F5444BB07D2A}"/>
              </a:ext>
            </a:extLst>
          </p:cNvPr>
          <p:cNvSpPr/>
          <p:nvPr/>
        </p:nvSpPr>
        <p:spPr>
          <a:xfrm>
            <a:off x="304800" y="2343150"/>
            <a:ext cx="54102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John Clements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 DCJS Office of Audit Services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Deputy Director</a:t>
            </a:r>
          </a:p>
        </p:txBody>
      </p:sp>
    </p:spTree>
    <p:extLst>
      <p:ext uri="{BB962C8B-B14F-4D97-AF65-F5344CB8AC3E}">
        <p14:creationId xmlns:p14="http://schemas.microsoft.com/office/powerpoint/2010/main" val="30981439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810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6200" y="424423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 Objectives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353A9CD-1882-4554-BFEC-CC48C516E800}"/>
              </a:ext>
            </a:extLst>
          </p:cNvPr>
          <p:cNvSpPr txBox="1">
            <a:spLocks/>
          </p:cNvSpPr>
          <p:nvPr/>
        </p:nvSpPr>
        <p:spPr>
          <a:xfrm>
            <a:off x="303349" y="1133610"/>
            <a:ext cx="8229600" cy="3647940"/>
          </a:xfrm>
          <a:prstGeom prst="rect">
            <a:avLst/>
          </a:prstGeom>
        </p:spPr>
        <p:txBody>
          <a:bodyPr>
            <a:normAutofit/>
          </a:bodyPr>
          <a:lstStyle>
            <a:lvl1pPr marL="342905" indent="-342905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60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4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0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6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7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3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8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0624" indent="0" algn="ctr">
              <a:spcBef>
                <a:spcPts val="0"/>
              </a:spcBef>
              <a:spcAft>
                <a:spcPts val="660"/>
              </a:spcAft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2051">
            <a:extLst>
              <a:ext uri="{FF2B5EF4-FFF2-40B4-BE49-F238E27FC236}">
                <a16:creationId xmlns:a16="http://schemas.microsoft.com/office/drawing/2014/main" id="{9BACE3E0-8655-49E7-ACC6-2F4409EFDB91}"/>
              </a:ext>
            </a:extLst>
          </p:cNvPr>
          <p:cNvSpPr txBox="1">
            <a:spLocks noChangeArrowheads="1"/>
          </p:cNvSpPr>
          <p:nvPr/>
        </p:nvSpPr>
        <p:spPr>
          <a:xfrm>
            <a:off x="604124" y="1545033"/>
            <a:ext cx="7620000" cy="224022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Identify instances of fraud, waste &amp; abuse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Verify that the grantee has complied with the fiscal &amp; programmatic requirements of the grant contract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Determine if reimbursed costs are adequately supported and related to the grant program</a:t>
            </a:r>
          </a:p>
          <a:p>
            <a:endParaRPr lang="en-US" altLang="en-US" b="1" dirty="0"/>
          </a:p>
          <a:p>
            <a:endParaRPr lang="en-US" altLang="en-US" b="1" dirty="0"/>
          </a:p>
          <a:p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35664731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810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6200" y="524530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 Process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353A9CD-1882-4554-BFEC-CC48C516E800}"/>
              </a:ext>
            </a:extLst>
          </p:cNvPr>
          <p:cNvSpPr txBox="1">
            <a:spLocks/>
          </p:cNvSpPr>
          <p:nvPr/>
        </p:nvSpPr>
        <p:spPr>
          <a:xfrm>
            <a:off x="303349" y="1133610"/>
            <a:ext cx="8229600" cy="3647940"/>
          </a:xfrm>
          <a:prstGeom prst="rect">
            <a:avLst/>
          </a:prstGeom>
        </p:spPr>
        <p:txBody>
          <a:bodyPr>
            <a:normAutofit/>
          </a:bodyPr>
          <a:lstStyle>
            <a:lvl1pPr marL="342905" indent="-342905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60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4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0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6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7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3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8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0624" indent="0" algn="ctr">
              <a:spcBef>
                <a:spcPts val="0"/>
              </a:spcBef>
              <a:spcAft>
                <a:spcPts val="660"/>
              </a:spcAft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2051">
            <a:extLst>
              <a:ext uri="{FF2B5EF4-FFF2-40B4-BE49-F238E27FC236}">
                <a16:creationId xmlns:a16="http://schemas.microsoft.com/office/drawing/2014/main" id="{9BACE3E0-8655-49E7-ACC6-2F4409EFDB91}"/>
              </a:ext>
            </a:extLst>
          </p:cNvPr>
          <p:cNvSpPr txBox="1">
            <a:spLocks noChangeArrowheads="1"/>
          </p:cNvSpPr>
          <p:nvPr/>
        </p:nvSpPr>
        <p:spPr>
          <a:xfrm>
            <a:off x="885240" y="1522147"/>
            <a:ext cx="7620000" cy="338322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Review reimbursed costs, GMS, and do online research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Call grantee representative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Send out confirmation email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Meet with DCJS stakeholders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Opening conference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Field work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Post field work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Reporting process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b="1" dirty="0"/>
          </a:p>
          <a:p>
            <a:endParaRPr lang="en-US" altLang="en-US" b="1" dirty="0"/>
          </a:p>
          <a:p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41081308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810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6200" y="524530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 Documentation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353A9CD-1882-4554-BFEC-CC48C516E800}"/>
              </a:ext>
            </a:extLst>
          </p:cNvPr>
          <p:cNvSpPr txBox="1">
            <a:spLocks/>
          </p:cNvSpPr>
          <p:nvPr/>
        </p:nvSpPr>
        <p:spPr>
          <a:xfrm>
            <a:off x="303349" y="1133610"/>
            <a:ext cx="8229600" cy="3647940"/>
          </a:xfrm>
          <a:prstGeom prst="rect">
            <a:avLst/>
          </a:prstGeom>
        </p:spPr>
        <p:txBody>
          <a:bodyPr>
            <a:normAutofit/>
          </a:bodyPr>
          <a:lstStyle>
            <a:lvl1pPr marL="342905" indent="-342905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60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4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0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6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7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3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8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0624" indent="0" algn="ctr">
              <a:spcBef>
                <a:spcPts val="0"/>
              </a:spcBef>
              <a:spcAft>
                <a:spcPts val="660"/>
              </a:spcAft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2051">
            <a:extLst>
              <a:ext uri="{FF2B5EF4-FFF2-40B4-BE49-F238E27FC236}">
                <a16:creationId xmlns:a16="http://schemas.microsoft.com/office/drawing/2014/main" id="{9BACE3E0-8655-49E7-ACC6-2F4409EFDB91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1522147"/>
            <a:ext cx="7620000" cy="338322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Time and effort tracking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Evidence of procurement requirements being met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Written agreements for consultants and sub-grantees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Evidence of work performed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Invoices and proof of payment for reimbursed expenses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Evidence of allocation methodology for shared costs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Case files for performance based contracts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b="1" dirty="0"/>
          </a:p>
          <a:p>
            <a:endParaRPr lang="en-US" altLang="en-US" b="1" dirty="0"/>
          </a:p>
          <a:p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8987549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810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6200" y="524530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Audit Steps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353A9CD-1882-4554-BFEC-CC48C516E800}"/>
              </a:ext>
            </a:extLst>
          </p:cNvPr>
          <p:cNvSpPr txBox="1">
            <a:spLocks/>
          </p:cNvSpPr>
          <p:nvPr/>
        </p:nvSpPr>
        <p:spPr>
          <a:xfrm>
            <a:off x="303349" y="1133610"/>
            <a:ext cx="8229600" cy="3647940"/>
          </a:xfrm>
          <a:prstGeom prst="rect">
            <a:avLst/>
          </a:prstGeom>
        </p:spPr>
        <p:txBody>
          <a:bodyPr>
            <a:normAutofit/>
          </a:bodyPr>
          <a:lstStyle>
            <a:lvl1pPr marL="342905" indent="-342905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60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4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0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6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7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3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8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0624" indent="0" algn="ctr">
              <a:spcBef>
                <a:spcPts val="0"/>
              </a:spcBef>
              <a:spcAft>
                <a:spcPts val="660"/>
              </a:spcAft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2051">
            <a:extLst>
              <a:ext uri="{FF2B5EF4-FFF2-40B4-BE49-F238E27FC236}">
                <a16:creationId xmlns:a16="http://schemas.microsoft.com/office/drawing/2014/main" id="{9BACE3E0-8655-49E7-ACC6-2F4409EFDB91}"/>
              </a:ext>
            </a:extLst>
          </p:cNvPr>
          <p:cNvSpPr txBox="1">
            <a:spLocks noChangeArrowheads="1"/>
          </p:cNvSpPr>
          <p:nvPr/>
        </p:nvSpPr>
        <p:spPr>
          <a:xfrm>
            <a:off x="762000" y="1522147"/>
            <a:ext cx="7620000" cy="338322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Meet with program staff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Tour leased space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View equipment and verify it is in use for grant related purposes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Meet with consultant or sub-grantee representatives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Understand program benefit of grant funded travel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Meet with program participants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b="1" dirty="0"/>
          </a:p>
          <a:p>
            <a:endParaRPr lang="en-US" altLang="en-US" b="1" dirty="0"/>
          </a:p>
          <a:p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0768504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49"/>
            <a:ext cx="9144000" cy="381000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6200" y="524530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b="1" u="sng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 Audit Findings</a:t>
            </a:r>
            <a:endParaRPr lang="en-US" sz="2800" b="1" u="sng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353A9CD-1882-4554-BFEC-CC48C516E800}"/>
              </a:ext>
            </a:extLst>
          </p:cNvPr>
          <p:cNvSpPr txBox="1">
            <a:spLocks/>
          </p:cNvSpPr>
          <p:nvPr/>
        </p:nvSpPr>
        <p:spPr>
          <a:xfrm>
            <a:off x="303349" y="1133610"/>
            <a:ext cx="8229600" cy="3647940"/>
          </a:xfrm>
          <a:prstGeom prst="rect">
            <a:avLst/>
          </a:prstGeom>
        </p:spPr>
        <p:txBody>
          <a:bodyPr>
            <a:normAutofit/>
          </a:bodyPr>
          <a:lstStyle>
            <a:lvl1pPr marL="342905" indent="-342905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60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4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0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6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7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3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8" indent="-22860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0624" indent="0" algn="ctr">
              <a:spcBef>
                <a:spcPts val="0"/>
              </a:spcBef>
              <a:spcAft>
                <a:spcPts val="660"/>
              </a:spcAft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2051">
            <a:extLst>
              <a:ext uri="{FF2B5EF4-FFF2-40B4-BE49-F238E27FC236}">
                <a16:creationId xmlns:a16="http://schemas.microsoft.com/office/drawing/2014/main" id="{9BACE3E0-8655-49E7-ACC6-2F4409EFDB91}"/>
              </a:ext>
            </a:extLst>
          </p:cNvPr>
          <p:cNvSpPr txBox="1">
            <a:spLocks noChangeArrowheads="1"/>
          </p:cNvSpPr>
          <p:nvPr/>
        </p:nvSpPr>
        <p:spPr>
          <a:xfrm>
            <a:off x="611051" y="1398322"/>
            <a:ext cx="7620000" cy="338322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Lack of time and effort tracking </a:t>
            </a:r>
          </a:p>
          <a:p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Insufficient evidence of work performed on grant program</a:t>
            </a:r>
          </a:p>
          <a:p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Inadequate monitoring of consultants and sub-grantees</a:t>
            </a:r>
          </a:p>
          <a:p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Reimbursement for costs incurred outside of contract period</a:t>
            </a:r>
          </a:p>
          <a:p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Reimbursement requests for budgeted amounts instead of actual costs</a:t>
            </a:r>
          </a:p>
          <a:p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Lack of allocation methodology for shared costs</a:t>
            </a:r>
          </a:p>
          <a:p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Procurement requirements not followed</a:t>
            </a:r>
          </a:p>
          <a:p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Poor/missing case file documentation for performance based contracts</a:t>
            </a:r>
          </a:p>
          <a:p>
            <a:endParaRPr lang="en-US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b="1" dirty="0"/>
          </a:p>
          <a:p>
            <a:endParaRPr lang="en-US" altLang="en-US" b="1" dirty="0"/>
          </a:p>
          <a:p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35363552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0"/>
            <a:ext cx="2402320" cy="457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9050"/>
            <a:ext cx="9144000" cy="546711"/>
            <a:chOff x="0" y="-19050"/>
            <a:chExt cx="9144000" cy="234862"/>
          </a:xfrm>
        </p:grpSpPr>
        <p:sp>
          <p:nvSpPr>
            <p:cNvPr id="4" name="TextBox 3"/>
            <p:cNvSpPr txBox="1"/>
            <p:nvPr/>
          </p:nvSpPr>
          <p:spPr>
            <a:xfrm>
              <a:off x="0" y="57150"/>
              <a:ext cx="9144000" cy="158662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-19050"/>
              <a:ext cx="9144000" cy="158662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0" y="1352550"/>
            <a:ext cx="8345920" cy="151067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420624" lvl="2">
              <a:spcAft>
                <a:spcPts val="660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64" lvl="2" indent="-171452">
              <a:spcAft>
                <a:spcPts val="464"/>
              </a:spcAft>
              <a:buFont typeface="Arial" panose="020B0604020202020204" pitchFamily="34" charset="0"/>
              <a:buChar char="•"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64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>
              <a:spcAft>
                <a:spcPts val="464"/>
              </a:spcAft>
              <a:defRPr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1769675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24213</TotalTime>
  <Words>3154</Words>
  <Application>Microsoft Office PowerPoint</Application>
  <PresentationFormat>On-screen Show (16:9)</PresentationFormat>
  <Paragraphs>486</Paragraphs>
  <Slides>49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Janine Kava</dc:creator>
  <cp:lastModifiedBy>Vigo, Terri (DCJS)</cp:lastModifiedBy>
  <cp:revision>305</cp:revision>
  <cp:lastPrinted>2019-09-05T13:55:16Z</cp:lastPrinted>
  <dcterms:created xsi:type="dcterms:W3CDTF">2015-01-08T15:05:44Z</dcterms:created>
  <dcterms:modified xsi:type="dcterms:W3CDTF">2019-10-09T14:18:04Z</dcterms:modified>
</cp:coreProperties>
</file>